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5" r:id="rId1"/>
  </p:sldMasterIdLst>
  <p:notesMasterIdLst>
    <p:notesMasterId r:id="rId53"/>
  </p:notesMasterIdLst>
  <p:handoutMasterIdLst>
    <p:handoutMasterId r:id="rId54"/>
  </p:handoutMasterIdLst>
  <p:sldIdLst>
    <p:sldId id="488" r:id="rId2"/>
    <p:sldId id="489" r:id="rId3"/>
    <p:sldId id="490" r:id="rId4"/>
    <p:sldId id="491" r:id="rId5"/>
    <p:sldId id="492" r:id="rId6"/>
    <p:sldId id="498" r:id="rId7"/>
    <p:sldId id="494" r:id="rId8"/>
    <p:sldId id="495" r:id="rId9"/>
    <p:sldId id="496" r:id="rId10"/>
    <p:sldId id="383" r:id="rId11"/>
    <p:sldId id="504" r:id="rId12"/>
    <p:sldId id="472" r:id="rId13"/>
    <p:sldId id="449" r:id="rId14"/>
    <p:sldId id="425" r:id="rId15"/>
    <p:sldId id="426" r:id="rId16"/>
    <p:sldId id="453" r:id="rId17"/>
    <p:sldId id="389" r:id="rId18"/>
    <p:sldId id="485" r:id="rId19"/>
    <p:sldId id="390" r:id="rId20"/>
    <p:sldId id="392" r:id="rId21"/>
    <p:sldId id="285" r:id="rId22"/>
    <p:sldId id="393" r:id="rId23"/>
    <p:sldId id="327" r:id="rId24"/>
    <p:sldId id="328" r:id="rId25"/>
    <p:sldId id="314" r:id="rId26"/>
    <p:sldId id="438" r:id="rId27"/>
    <p:sldId id="446" r:id="rId28"/>
    <p:sldId id="475" r:id="rId29"/>
    <p:sldId id="312" r:id="rId30"/>
    <p:sldId id="287" r:id="rId31"/>
    <p:sldId id="455" r:id="rId32"/>
    <p:sldId id="476" r:id="rId33"/>
    <p:sldId id="506" r:id="rId34"/>
    <p:sldId id="456" r:id="rId35"/>
    <p:sldId id="499" r:id="rId36"/>
    <p:sldId id="436" r:id="rId37"/>
    <p:sldId id="435" r:id="rId38"/>
    <p:sldId id="502" r:id="rId39"/>
    <p:sldId id="471" r:id="rId40"/>
    <p:sldId id="321" r:id="rId41"/>
    <p:sldId id="322" r:id="rId42"/>
    <p:sldId id="482" r:id="rId43"/>
    <p:sldId id="413" r:id="rId44"/>
    <p:sldId id="414" r:id="rId45"/>
    <p:sldId id="415" r:id="rId46"/>
    <p:sldId id="416" r:id="rId47"/>
    <p:sldId id="417" r:id="rId48"/>
    <p:sldId id="418" r:id="rId49"/>
    <p:sldId id="419" r:id="rId50"/>
    <p:sldId id="420" r:id="rId51"/>
    <p:sldId id="421" r:id="rId52"/>
  </p:sldIdLst>
  <p:sldSz cx="9144000" cy="6858000" type="screen4x3"/>
  <p:notesSz cx="6731000" cy="985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81807" autoAdjust="0"/>
  </p:normalViewPr>
  <p:slideViewPr>
    <p:cSldViewPr snapToGrid="0" showGuides="1">
      <p:cViewPr varScale="1">
        <p:scale>
          <a:sx n="85" d="100"/>
          <a:sy n="85" d="100"/>
        </p:scale>
        <p:origin x="-720" y="-84"/>
      </p:cViewPr>
      <p:guideLst>
        <p:guide orient="horz" pos="4202"/>
        <p:guide orient="horz" pos="2665"/>
        <p:guide pos="5618"/>
        <p:guide pos="168"/>
        <p:guide pos="2892"/>
        <p:guide pos="469"/>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0"/>
    </p:cViewPr>
  </p:sorterViewPr>
  <p:notesViewPr>
    <p:cSldViewPr snapToGrid="0">
      <p:cViewPr varScale="1">
        <p:scale>
          <a:sx n="74" d="100"/>
          <a:sy n="74" d="100"/>
        </p:scale>
        <p:origin x="-2142" y="-96"/>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767" cy="49276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12676" y="0"/>
            <a:ext cx="2916767" cy="492760"/>
          </a:xfrm>
          <a:prstGeom prst="rect">
            <a:avLst/>
          </a:prstGeom>
        </p:spPr>
        <p:txBody>
          <a:bodyPr vert="horz" lIns="91440" tIns="45720" rIns="91440" bIns="45720" rtlCol="0"/>
          <a:lstStyle>
            <a:lvl1pPr algn="r">
              <a:defRPr sz="1200"/>
            </a:lvl1pPr>
          </a:lstStyle>
          <a:p>
            <a:fld id="{11280B92-D6D8-4E16-AD9A-945E91C413FC}" type="datetimeFigureOut">
              <a:rPr lang="en-GB" smtClean="0"/>
              <a:pPr/>
              <a:t>18/07/2013</a:t>
            </a:fld>
            <a:endParaRPr lang="en-GB" dirty="0"/>
          </a:p>
        </p:txBody>
      </p:sp>
      <p:sp>
        <p:nvSpPr>
          <p:cNvPr id="4" name="Footer Placeholder 3"/>
          <p:cNvSpPr>
            <a:spLocks noGrp="1"/>
          </p:cNvSpPr>
          <p:nvPr>
            <p:ph type="ftr" sz="quarter" idx="2"/>
          </p:nvPr>
        </p:nvSpPr>
        <p:spPr>
          <a:xfrm>
            <a:off x="0" y="9360730"/>
            <a:ext cx="2916767" cy="49276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12676" y="9360730"/>
            <a:ext cx="2916767" cy="492760"/>
          </a:xfrm>
          <a:prstGeom prst="rect">
            <a:avLst/>
          </a:prstGeom>
        </p:spPr>
        <p:txBody>
          <a:bodyPr vert="horz" lIns="91440" tIns="45720" rIns="91440" bIns="45720" rtlCol="0" anchor="b"/>
          <a:lstStyle>
            <a:lvl1pPr algn="r">
              <a:defRPr sz="1200"/>
            </a:lvl1pPr>
          </a:lstStyle>
          <a:p>
            <a:fld id="{2B1B1027-E1AF-464F-AC17-9BD9D868C69A}" type="slidenum">
              <a:rPr lang="en-GB" smtClean="0"/>
              <a:pPr/>
              <a:t>‹#›</a:t>
            </a:fld>
            <a:endParaRPr lang="en-GB" dirty="0"/>
          </a:p>
        </p:txBody>
      </p:sp>
    </p:spTree>
    <p:extLst>
      <p:ext uri="{BB962C8B-B14F-4D97-AF65-F5344CB8AC3E}">
        <p14:creationId xmlns:p14="http://schemas.microsoft.com/office/powerpoint/2010/main" val="2429136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767" cy="49276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2676" y="0"/>
            <a:ext cx="2916767" cy="492760"/>
          </a:xfrm>
          <a:prstGeom prst="rect">
            <a:avLst/>
          </a:prstGeom>
        </p:spPr>
        <p:txBody>
          <a:bodyPr vert="horz" lIns="91440" tIns="45720" rIns="91440" bIns="45720" rtlCol="0"/>
          <a:lstStyle>
            <a:lvl1pPr algn="r">
              <a:defRPr sz="1200"/>
            </a:lvl1pPr>
          </a:lstStyle>
          <a:p>
            <a:fld id="{CDFEF28D-AB38-4D32-90EC-52F5B7D4BCD5}" type="datetimeFigureOut">
              <a:rPr lang="en-GB" smtClean="0"/>
              <a:pPr/>
              <a:t>18/07/2013</a:t>
            </a:fld>
            <a:endParaRPr lang="en-GB" dirty="0"/>
          </a:p>
        </p:txBody>
      </p:sp>
      <p:sp>
        <p:nvSpPr>
          <p:cNvPr id="4" name="Slide Image Placeholder 3"/>
          <p:cNvSpPr>
            <a:spLocks noGrp="1" noRot="1" noChangeAspect="1"/>
          </p:cNvSpPr>
          <p:nvPr>
            <p:ph type="sldImg" idx="2"/>
          </p:nvPr>
        </p:nvSpPr>
        <p:spPr>
          <a:xfrm>
            <a:off x="901700" y="739775"/>
            <a:ext cx="4927600" cy="36957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100" y="4681220"/>
            <a:ext cx="5384800" cy="44348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60730"/>
            <a:ext cx="2916767" cy="49276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2676" y="9360730"/>
            <a:ext cx="2916767" cy="492760"/>
          </a:xfrm>
          <a:prstGeom prst="rect">
            <a:avLst/>
          </a:prstGeom>
        </p:spPr>
        <p:txBody>
          <a:bodyPr vert="horz" lIns="91440" tIns="45720" rIns="91440" bIns="45720" rtlCol="0" anchor="b"/>
          <a:lstStyle>
            <a:lvl1pPr algn="r">
              <a:defRPr sz="1200"/>
            </a:lvl1pPr>
          </a:lstStyle>
          <a:p>
            <a:fld id="{0BBAE5E9-C431-4165-A07F-85100FADAB76}" type="slidenum">
              <a:rPr lang="en-GB" smtClean="0"/>
              <a:pPr/>
              <a:t>‹#›</a:t>
            </a:fld>
            <a:endParaRPr lang="en-GB" dirty="0"/>
          </a:p>
        </p:txBody>
      </p:sp>
    </p:spTree>
    <p:extLst>
      <p:ext uri="{BB962C8B-B14F-4D97-AF65-F5344CB8AC3E}">
        <p14:creationId xmlns:p14="http://schemas.microsoft.com/office/powerpoint/2010/main" val="261814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1</a:t>
            </a:fld>
            <a:endParaRPr lang="en-GB" dirty="0"/>
          </a:p>
        </p:txBody>
      </p:sp>
    </p:spTree>
    <p:extLst>
      <p:ext uri="{BB962C8B-B14F-4D97-AF65-F5344CB8AC3E}">
        <p14:creationId xmlns:p14="http://schemas.microsoft.com/office/powerpoint/2010/main" val="3485458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901700" y="739775"/>
            <a:ext cx="4927600" cy="3697288"/>
          </a:xfrm>
          <a:ln/>
        </p:spPr>
      </p:sp>
      <p:sp>
        <p:nvSpPr>
          <p:cNvPr id="29698" name="Rectangle 3"/>
          <p:cNvSpPr>
            <a:spLocks noGrp="1" noChangeArrowheads="1"/>
          </p:cNvSpPr>
          <p:nvPr>
            <p:ph type="body" idx="1"/>
          </p:nvPr>
        </p:nvSpPr>
        <p:spPr>
          <a:xfrm>
            <a:off x="901234" y="4748944"/>
            <a:ext cx="5383858" cy="4432557"/>
          </a:xfrm>
          <a:noFill/>
          <a:ln/>
        </p:spPr>
        <p:txBody>
          <a:bodyPr/>
          <a:lstStyle/>
          <a:p>
            <a:pPr algn="l" eaLnBrk="1" hangingPunct="1"/>
            <a:endParaRPr lang="en-US" dirty="0" smtClean="0">
              <a:ea typeface="MS PGothic"/>
              <a:cs typeface="MS PGothic"/>
            </a:endParaRPr>
          </a:p>
        </p:txBody>
      </p:sp>
      <p:sp>
        <p:nvSpPr>
          <p:cNvPr id="29699" name="Slide Number Placeholder 3"/>
          <p:cNvSpPr txBox="1">
            <a:spLocks noGrp="1"/>
          </p:cNvSpPr>
          <p:nvPr/>
        </p:nvSpPr>
        <p:spPr bwMode="auto">
          <a:xfrm>
            <a:off x="3801202" y="9359371"/>
            <a:ext cx="2904677" cy="532033"/>
          </a:xfrm>
          <a:prstGeom prst="rect">
            <a:avLst/>
          </a:prstGeom>
          <a:noFill/>
          <a:ln w="9525">
            <a:noFill/>
            <a:miter lim="800000"/>
            <a:headEnd/>
            <a:tailEnd/>
          </a:ln>
        </p:spPr>
        <p:txBody>
          <a:bodyPr lIns="92395" tIns="46198" rIns="92395" bIns="46198" anchor="b"/>
          <a:lstStyle/>
          <a:p>
            <a:pPr algn="r" eaLnBrk="0" fontAlgn="base" hangingPunct="0">
              <a:spcBef>
                <a:spcPct val="0"/>
              </a:spcBef>
              <a:spcAft>
                <a:spcPct val="0"/>
              </a:spcAft>
            </a:pPr>
            <a:fld id="{DC4FA4CB-1B60-4A0E-86AA-9AE95091863D}" type="slidenum">
              <a:rPr lang="en-US" sz="1200">
                <a:solidFill>
                  <a:prstClr val="black"/>
                </a:solidFill>
                <a:latin typeface="Times" pitchFamily="18" charset="0"/>
                <a:ea typeface="MS PGothic"/>
              </a:rPr>
              <a:pPr algn="r" eaLnBrk="0" fontAlgn="base" hangingPunct="0">
                <a:spcBef>
                  <a:spcPct val="0"/>
                </a:spcBef>
                <a:spcAft>
                  <a:spcPct val="0"/>
                </a:spcAft>
              </a:pPr>
              <a:t>10</a:t>
            </a:fld>
            <a:endParaRPr lang="en-US" sz="1200" dirty="0">
              <a:solidFill>
                <a:prstClr val="black"/>
              </a:solidFill>
              <a:latin typeface="Times" pitchFamily="18" charset="0"/>
              <a:ea typeface="MS P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901700" y="739775"/>
            <a:ext cx="4927600" cy="3697288"/>
          </a:xfrm>
          <a:ln/>
        </p:spPr>
      </p:sp>
      <p:sp>
        <p:nvSpPr>
          <p:cNvPr id="29698" name="Rectangle 3"/>
          <p:cNvSpPr>
            <a:spLocks noGrp="1" noChangeArrowheads="1"/>
          </p:cNvSpPr>
          <p:nvPr>
            <p:ph type="body" idx="1"/>
          </p:nvPr>
        </p:nvSpPr>
        <p:spPr>
          <a:xfrm>
            <a:off x="901234" y="4748944"/>
            <a:ext cx="5383858" cy="4432557"/>
          </a:xfrm>
          <a:noFill/>
          <a:ln/>
        </p:spPr>
        <p:txBody>
          <a:bodyPr/>
          <a:lstStyle/>
          <a:p>
            <a:pPr algn="l" eaLnBrk="1" hangingPunct="1"/>
            <a:endParaRPr lang="en-US" dirty="0" smtClean="0">
              <a:ea typeface="MS PGothic"/>
              <a:cs typeface="MS PGothic"/>
            </a:endParaRPr>
          </a:p>
        </p:txBody>
      </p:sp>
      <p:sp>
        <p:nvSpPr>
          <p:cNvPr id="29699" name="Slide Number Placeholder 3"/>
          <p:cNvSpPr txBox="1">
            <a:spLocks noGrp="1"/>
          </p:cNvSpPr>
          <p:nvPr/>
        </p:nvSpPr>
        <p:spPr bwMode="auto">
          <a:xfrm>
            <a:off x="3801202" y="9359371"/>
            <a:ext cx="2904677" cy="532033"/>
          </a:xfrm>
          <a:prstGeom prst="rect">
            <a:avLst/>
          </a:prstGeom>
          <a:noFill/>
          <a:ln w="9525">
            <a:noFill/>
            <a:miter lim="800000"/>
            <a:headEnd/>
            <a:tailEnd/>
          </a:ln>
        </p:spPr>
        <p:txBody>
          <a:bodyPr lIns="92395" tIns="46198" rIns="92395" bIns="46198" anchor="b"/>
          <a:lstStyle/>
          <a:p>
            <a:pPr algn="r" eaLnBrk="0" fontAlgn="base" hangingPunct="0">
              <a:spcBef>
                <a:spcPct val="0"/>
              </a:spcBef>
              <a:spcAft>
                <a:spcPct val="0"/>
              </a:spcAft>
            </a:pPr>
            <a:fld id="{DC4FA4CB-1B60-4A0E-86AA-9AE95091863D}" type="slidenum">
              <a:rPr lang="en-US" sz="1200">
                <a:solidFill>
                  <a:prstClr val="black"/>
                </a:solidFill>
                <a:latin typeface="Times" pitchFamily="18" charset="0"/>
                <a:ea typeface="MS PGothic"/>
              </a:rPr>
              <a:pPr algn="r" eaLnBrk="0" fontAlgn="base" hangingPunct="0">
                <a:spcBef>
                  <a:spcPct val="0"/>
                </a:spcBef>
                <a:spcAft>
                  <a:spcPct val="0"/>
                </a:spcAft>
              </a:pPr>
              <a:t>11</a:t>
            </a:fld>
            <a:endParaRPr lang="en-US" sz="1200" dirty="0">
              <a:solidFill>
                <a:prstClr val="black"/>
              </a:solidFill>
              <a:latin typeface="Times" pitchFamily="18" charset="0"/>
              <a:ea typeface="MS PGoth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When compared with PAH-SSc patients in the routine practice cohort, detected PAH-SSc patients had better cardiopulmonary hemodynamics with preserved right-heart function (lower RAP, mPAP, PVR, and higher cardiac output). </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Although not shown on this slide, this study reported that PAH-SSc patients diagnosed in functional class III during routine clinical practice had more severely  compromised hemodynamics than those identified in functional class III via the systematic detection program.</a:t>
            </a:r>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12</a:t>
            </a:fld>
            <a:endParaRPr lang="en-GB" dirty="0"/>
          </a:p>
        </p:txBody>
      </p:sp>
    </p:spTree>
    <p:extLst>
      <p:ext uri="{BB962C8B-B14F-4D97-AF65-F5344CB8AC3E}">
        <p14:creationId xmlns:p14="http://schemas.microsoft.com/office/powerpoint/2010/main" val="428522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Significantly higher survival rates were observed in detected PAH-SSc patients compared with those in routine practice.</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Screening SSc patients for PAH identifies milder forms of the disease, allowing earlier management and improving long-term survival.</a:t>
            </a:r>
            <a:endParaRPr lang="en-GB" dirty="0"/>
          </a:p>
        </p:txBody>
      </p:sp>
      <p:sp>
        <p:nvSpPr>
          <p:cNvPr id="4" name="Slide Number Placeholder 3"/>
          <p:cNvSpPr>
            <a:spLocks noGrp="1"/>
          </p:cNvSpPr>
          <p:nvPr>
            <p:ph type="sldNum" sz="quarter" idx="10"/>
          </p:nvPr>
        </p:nvSpPr>
        <p:spPr/>
        <p:txBody>
          <a:bodyPr/>
          <a:lstStyle/>
          <a:p>
            <a:fld id="{4A0557AD-6BA3-4C82-8D43-84C68D0BD5D9}" type="slidenum">
              <a:rPr lang="en-GB" smtClean="0"/>
              <a:pPr/>
              <a:t>13</a:t>
            </a:fld>
            <a:endParaRPr lang="en-GB" dirty="0"/>
          </a:p>
        </p:txBody>
      </p:sp>
    </p:spTree>
    <p:extLst>
      <p:ext uri="{BB962C8B-B14F-4D97-AF65-F5344CB8AC3E}">
        <p14:creationId xmlns:p14="http://schemas.microsoft.com/office/powerpoint/2010/main" val="138661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14</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Univers" pitchFamily="34" charset="0"/>
                <a:ea typeface="MS PGothic" pitchFamily="34" charset="-128"/>
              </a:defRPr>
            </a:lvl1pPr>
            <a:lvl2pPr marL="750247" indent="-288557" eaLnBrk="0" hangingPunct="0">
              <a:defRPr>
                <a:solidFill>
                  <a:schemeClr val="tx1"/>
                </a:solidFill>
                <a:latin typeface="Univers" pitchFamily="34" charset="0"/>
                <a:ea typeface="MS PGothic" pitchFamily="34" charset="-128"/>
              </a:defRPr>
            </a:lvl2pPr>
            <a:lvl3pPr marL="1154225" indent="-230845" eaLnBrk="0" hangingPunct="0">
              <a:defRPr>
                <a:solidFill>
                  <a:schemeClr val="tx1"/>
                </a:solidFill>
                <a:latin typeface="Univers" pitchFamily="34" charset="0"/>
                <a:ea typeface="MS PGothic" pitchFamily="34" charset="-128"/>
              </a:defRPr>
            </a:lvl3pPr>
            <a:lvl4pPr marL="1615915" indent="-230845" eaLnBrk="0" hangingPunct="0">
              <a:defRPr>
                <a:solidFill>
                  <a:schemeClr val="tx1"/>
                </a:solidFill>
                <a:latin typeface="Univers" pitchFamily="34" charset="0"/>
                <a:ea typeface="MS PGothic" pitchFamily="34" charset="-128"/>
              </a:defRPr>
            </a:lvl4pPr>
            <a:lvl5pPr marL="2077606" indent="-230845" eaLnBrk="0" hangingPunct="0">
              <a:defRPr>
                <a:solidFill>
                  <a:schemeClr val="tx1"/>
                </a:solidFill>
                <a:latin typeface="Univers" pitchFamily="34" charset="0"/>
                <a:ea typeface="MS PGothic" pitchFamily="34" charset="-128"/>
              </a:defRPr>
            </a:lvl5pPr>
            <a:lvl6pPr marL="2539295" indent="-230845" eaLnBrk="0" fontAlgn="base" hangingPunct="0">
              <a:spcBef>
                <a:spcPct val="0"/>
              </a:spcBef>
              <a:spcAft>
                <a:spcPct val="0"/>
              </a:spcAft>
              <a:defRPr>
                <a:solidFill>
                  <a:schemeClr val="tx1"/>
                </a:solidFill>
                <a:latin typeface="Univers" pitchFamily="34" charset="0"/>
                <a:ea typeface="MS PGothic" pitchFamily="34" charset="-128"/>
              </a:defRPr>
            </a:lvl6pPr>
            <a:lvl7pPr marL="3000985" indent="-230845" eaLnBrk="0" fontAlgn="base" hangingPunct="0">
              <a:spcBef>
                <a:spcPct val="0"/>
              </a:spcBef>
              <a:spcAft>
                <a:spcPct val="0"/>
              </a:spcAft>
              <a:defRPr>
                <a:solidFill>
                  <a:schemeClr val="tx1"/>
                </a:solidFill>
                <a:latin typeface="Univers" pitchFamily="34" charset="0"/>
                <a:ea typeface="MS PGothic" pitchFamily="34" charset="-128"/>
              </a:defRPr>
            </a:lvl7pPr>
            <a:lvl8pPr marL="3462675" indent="-230845" eaLnBrk="0" fontAlgn="base" hangingPunct="0">
              <a:spcBef>
                <a:spcPct val="0"/>
              </a:spcBef>
              <a:spcAft>
                <a:spcPct val="0"/>
              </a:spcAft>
              <a:defRPr>
                <a:solidFill>
                  <a:schemeClr val="tx1"/>
                </a:solidFill>
                <a:latin typeface="Univers" pitchFamily="34" charset="0"/>
                <a:ea typeface="MS PGothic" pitchFamily="34" charset="-128"/>
              </a:defRPr>
            </a:lvl8pPr>
            <a:lvl9pPr marL="3924366" indent="-230845" eaLnBrk="0" fontAlgn="base" hangingPunct="0">
              <a:spcBef>
                <a:spcPct val="0"/>
              </a:spcBef>
              <a:spcAft>
                <a:spcPct val="0"/>
              </a:spcAft>
              <a:defRPr>
                <a:solidFill>
                  <a:schemeClr val="tx1"/>
                </a:solidFill>
                <a:latin typeface="Univers" pitchFamily="34" charset="0"/>
                <a:ea typeface="MS PGothic" pitchFamily="34" charset="-128"/>
              </a:defRPr>
            </a:lvl9pPr>
          </a:lstStyle>
          <a:p>
            <a:fld id="{5EEB6ED1-A939-471D-8FC9-3BD4ACCA66B1}" type="slidenum">
              <a:rPr lang="en-GB">
                <a:solidFill>
                  <a:srgbClr val="000000"/>
                </a:solidFill>
                <a:latin typeface="Arial" charset="0"/>
              </a:rPr>
              <a:pPr/>
              <a:t>15</a:t>
            </a:fld>
            <a:endParaRPr lang="en-GB" dirty="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16</a:t>
            </a:fld>
            <a:endParaRPr lang="en-GB" dirty="0"/>
          </a:p>
        </p:txBody>
      </p:sp>
    </p:spTree>
    <p:extLst>
      <p:ext uri="{BB962C8B-B14F-4D97-AF65-F5344CB8AC3E}">
        <p14:creationId xmlns:p14="http://schemas.microsoft.com/office/powerpoint/2010/main" val="435361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xfrm>
            <a:off x="902805" y="4759962"/>
            <a:ext cx="4915969" cy="4410521"/>
          </a:xfrm>
          <a:noFill/>
          <a:ln/>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ea typeface="MS PGothic"/>
                <a:cs typeface="MS PGothic"/>
              </a:rPr>
              <a:t>3-year survival in SSc patients </a:t>
            </a:r>
            <a:r>
              <a:rPr lang="en-GB" b="0" dirty="0" smtClean="0"/>
              <a:t>with PAH has been estimated at 56% (vs 94% in those without PAH)</a:t>
            </a:r>
            <a:r>
              <a:rPr lang="en-GB" b="0" baseline="30000" dirty="0" smtClean="0"/>
              <a:t>1</a:t>
            </a:r>
          </a:p>
          <a:p>
            <a:pPr marL="1714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Mortality re</a:t>
            </a:r>
            <a:r>
              <a:rPr lang="en-US" b="0" baseline="0" dirty="0" smtClean="0">
                <a:ea typeface="MS PGothic"/>
              </a:rPr>
              <a:t>mains high </a:t>
            </a:r>
            <a:r>
              <a:rPr lang="en-GB" b="0" dirty="0" smtClean="0"/>
              <a:t>high despite current best PAH therapy</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b="0" baseline="0" dirty="0" smtClean="0"/>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b="0" baseline="0" dirty="0" smtClean="0"/>
              <a:t>1. </a:t>
            </a:r>
            <a:r>
              <a:rPr lang="en-GB" sz="1200" b="0" dirty="0" smtClean="0">
                <a:ea typeface="MS PGothic"/>
              </a:rPr>
              <a:t>Hachulla E, </a:t>
            </a:r>
            <a:r>
              <a:rPr lang="en-GB" sz="1200" b="0" i="1" dirty="0" smtClean="0">
                <a:ea typeface="MS PGothic"/>
              </a:rPr>
              <a:t>et al. Rheumatology (Oxford) </a:t>
            </a:r>
            <a:r>
              <a:rPr lang="en-GB" sz="1200" b="0" dirty="0" smtClean="0">
                <a:ea typeface="MS PGothic"/>
              </a:rPr>
              <a:t>2009; 48:304-8.</a:t>
            </a:r>
            <a:endParaRPr lang="en-GB" b="0" baseline="30000" dirty="0" smtClean="0"/>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b="0" baseline="0" dirty="0" smtClean="0"/>
          </a:p>
        </p:txBody>
      </p:sp>
      <p:sp>
        <p:nvSpPr>
          <p:cNvPr id="41987" name="Slide Number Placeholder 3"/>
          <p:cNvSpPr>
            <a:spLocks noGrp="1"/>
          </p:cNvSpPr>
          <p:nvPr>
            <p:ph type="sldNum" sz="quarter" idx="5"/>
          </p:nvPr>
        </p:nvSpPr>
        <p:spPr>
          <a:noFill/>
        </p:spPr>
        <p:txBody>
          <a:bodyPr/>
          <a:lstStyle/>
          <a:p>
            <a:fld id="{5718F3A0-7BA7-41BD-8FDE-A812A5C937B5}" type="slidenum">
              <a:rPr lang="en-US" smtClean="0">
                <a:solidFill>
                  <a:prstClr val="black"/>
                </a:solidFill>
              </a:rPr>
              <a:pPr/>
              <a:t>17</a:t>
            </a:fld>
            <a:endParaRPr lang="en-US" dirty="0"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xfrm>
            <a:off x="902805" y="4759962"/>
            <a:ext cx="4915969" cy="4410521"/>
          </a:xfrm>
          <a:noFill/>
          <a:ln/>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Several organizations, including the American College of Cardiology Foundation/American Heart Association and the European Society of Cardiology/European Respiratory Society (ESC/ERS), have published a variety of screening recommendations relying mainly on symptoms and abnormal findings on transthoracic echocardiography.</a:t>
            </a:r>
            <a:r>
              <a:rPr lang="en-US" sz="1200" kern="1200" baseline="30000" dirty="0" smtClean="0">
                <a:solidFill>
                  <a:schemeClr val="tx1"/>
                </a:solidFill>
                <a:effectLst/>
                <a:latin typeface="+mn-lt"/>
                <a:ea typeface="+mn-ea"/>
                <a:cs typeface="+mn-cs"/>
              </a:rPr>
              <a:t>1-3</a:t>
            </a:r>
            <a:r>
              <a:rPr lang="en-US" sz="1200" kern="1200" dirty="0" smtClean="0">
                <a:solidFill>
                  <a:schemeClr val="tx1"/>
                </a:solidFill>
                <a:effectLst/>
                <a:latin typeface="+mn-lt"/>
                <a:ea typeface="+mn-ea"/>
                <a:cs typeface="+mn-cs"/>
              </a:rPr>
              <a:t> Other clinical tools include NTproBNP as a marker of myocardial stress</a:t>
            </a:r>
            <a:r>
              <a:rPr lang="en-US" sz="1200" kern="1200" baseline="30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and disproportionately reduced DLCO.</a:t>
            </a:r>
            <a:r>
              <a:rPr lang="en-US" sz="1200" kern="1200" baseline="30000" dirty="0" smtClean="0">
                <a:solidFill>
                  <a:schemeClr val="tx1"/>
                </a:solidFill>
                <a:effectLst/>
                <a:latin typeface="+mn-lt"/>
                <a:ea typeface="+mn-ea"/>
                <a:cs typeface="+mn-cs"/>
              </a:rPr>
              <a:t>5-7</a:t>
            </a:r>
            <a:r>
              <a:rPr lang="en-US"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most widely used echocardiographic parameter, TR velocity, does not accurately reflect invasive pressures and is not present in all patients.</a:t>
            </a:r>
            <a:r>
              <a:rPr lang="en-US" sz="1200" kern="1200" baseline="30000" dirty="0" smtClean="0">
                <a:solidFill>
                  <a:schemeClr val="tx1"/>
                </a:solidFill>
                <a:effectLst/>
                <a:latin typeface="+mn-lt"/>
                <a:ea typeface="+mn-ea"/>
                <a:cs typeface="+mn-cs"/>
              </a:rPr>
              <a:t>8, 9</a:t>
            </a:r>
            <a:r>
              <a:rPr lang="en-US"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Recommendations regarding other evidence of PAH other than TR velocity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symptoms) are less detailed and therefore their application is likely to be variable between clinicians.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No previous screening studies have systematically performed RHC in all patients, precluding assessment of the rate of missed diagnoses. </a:t>
            </a:r>
            <a:endParaRPr lang="en-US" dirty="0" smtClean="0">
              <a:ea typeface="MS PGothic"/>
              <a:cs typeface="MS PGothic"/>
            </a:endParaRPr>
          </a:p>
          <a:p>
            <a:pPr eaLnBrk="1" hangingPunct="1"/>
            <a:endParaRPr lang="en-US" b="0" dirty="0" smtClean="0">
              <a:ea typeface="MS PGothic"/>
              <a:cs typeface="MS PGothic"/>
            </a:endParaRPr>
          </a:p>
          <a:p>
            <a:r>
              <a:rPr lang="en-US" b="0" dirty="0" smtClean="0">
                <a:ea typeface="MS PGothic"/>
                <a:cs typeface="MS PGothic"/>
              </a:rPr>
              <a:t>1. </a:t>
            </a:r>
            <a:r>
              <a:rPr lang="fr-CH" sz="1200" b="0" kern="1200" dirty="0" err="1" smtClean="0">
                <a:solidFill>
                  <a:schemeClr val="tx1"/>
                </a:solidFill>
                <a:effectLst/>
                <a:latin typeface="+mn-lt"/>
                <a:ea typeface="+mn-ea"/>
                <a:cs typeface="+mn-cs"/>
              </a:rPr>
              <a:t>Galiè</a:t>
            </a:r>
            <a:r>
              <a:rPr lang="fr-CH" sz="1200" b="0" kern="1200" dirty="0" smtClean="0">
                <a:solidFill>
                  <a:schemeClr val="tx1"/>
                </a:solidFill>
                <a:effectLst/>
                <a:latin typeface="+mn-lt"/>
                <a:ea typeface="+mn-ea"/>
                <a:cs typeface="+mn-cs"/>
              </a:rPr>
              <a:t> N, </a:t>
            </a:r>
            <a:r>
              <a:rPr lang="fr-CH" sz="1200" b="0" i="1" kern="1200" dirty="0" smtClean="0">
                <a:solidFill>
                  <a:schemeClr val="tx1"/>
                </a:solidFill>
                <a:effectLst/>
                <a:latin typeface="+mn-lt"/>
                <a:ea typeface="+mn-ea"/>
                <a:cs typeface="+mn-cs"/>
              </a:rPr>
              <a:t>et al</a:t>
            </a:r>
            <a:r>
              <a:rPr lang="en-US" sz="1200" b="0" i="1" kern="1200" dirty="0" smtClean="0">
                <a:solidFill>
                  <a:schemeClr val="tx1"/>
                </a:solidFill>
                <a:effectLst/>
                <a:latin typeface="+mn-lt"/>
                <a:ea typeface="+mn-ea"/>
                <a:cs typeface="+mn-cs"/>
              </a:rPr>
              <a:t>. Eur Heart J</a:t>
            </a:r>
            <a:r>
              <a:rPr lang="en-US" sz="1200" b="0" kern="1200" dirty="0" smtClean="0">
                <a:solidFill>
                  <a:schemeClr val="tx1"/>
                </a:solidFill>
                <a:effectLst/>
                <a:latin typeface="+mn-lt"/>
                <a:ea typeface="+mn-ea"/>
                <a:cs typeface="+mn-cs"/>
              </a:rPr>
              <a:t> 2009; 30: 2493</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537.</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2. McLaughlin VV, </a:t>
            </a:r>
            <a:r>
              <a:rPr lang="en-US" sz="1200" b="0" i="1" kern="1200" dirty="0" smtClean="0">
                <a:solidFill>
                  <a:schemeClr val="tx1"/>
                </a:solidFill>
                <a:effectLst/>
                <a:latin typeface="+mn-lt"/>
                <a:ea typeface="+mn-ea"/>
                <a:cs typeface="+mn-cs"/>
              </a:rPr>
              <a:t>et al. Circulation</a:t>
            </a:r>
            <a:r>
              <a:rPr lang="en-US" sz="1200" b="0" kern="1200" dirty="0" smtClean="0">
                <a:solidFill>
                  <a:schemeClr val="tx1"/>
                </a:solidFill>
                <a:effectLst/>
                <a:latin typeface="+mn-lt"/>
                <a:ea typeface="+mn-ea"/>
                <a:cs typeface="+mn-cs"/>
              </a:rPr>
              <a:t> 2009; 119: 2250</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94. </a:t>
            </a:r>
            <a:endParaRPr lang="en-GB" sz="1200" b="0" kern="1200" dirty="0" smtClean="0">
              <a:solidFill>
                <a:schemeClr val="tx1"/>
              </a:solidFill>
              <a:effectLst/>
              <a:latin typeface="+mn-lt"/>
              <a:ea typeface="+mn-ea"/>
              <a:cs typeface="+mn-cs"/>
            </a:endParaRPr>
          </a:p>
          <a:p>
            <a:pPr eaLnBrk="1" hangingPunct="1"/>
            <a:r>
              <a:rPr lang="en-US" b="0" dirty="0" smtClean="0">
                <a:ea typeface="MS PGothic"/>
                <a:cs typeface="MS PGothic"/>
              </a:rPr>
              <a:t>3. </a:t>
            </a:r>
            <a:r>
              <a:rPr lang="fr-CH" sz="1200" b="0" kern="1200" dirty="0" smtClean="0">
                <a:solidFill>
                  <a:schemeClr val="tx1"/>
                </a:solidFill>
                <a:effectLst/>
                <a:latin typeface="+mn-lt"/>
                <a:ea typeface="+mn-ea"/>
                <a:cs typeface="+mn-cs"/>
              </a:rPr>
              <a:t>Badesch DB, </a:t>
            </a:r>
            <a:r>
              <a:rPr lang="en-GB" sz="1200" b="0" i="1" kern="1200" dirty="0" smtClean="0">
                <a:solidFill>
                  <a:schemeClr val="tx1"/>
                </a:solidFill>
                <a:effectLst/>
                <a:latin typeface="+mn-lt"/>
                <a:ea typeface="+mn-ea"/>
                <a:cs typeface="+mn-cs"/>
              </a:rPr>
              <a:t>et al</a:t>
            </a:r>
            <a:r>
              <a:rPr lang="en-US" sz="1200" b="0" i="1" kern="1200" dirty="0" smtClean="0">
                <a:solidFill>
                  <a:schemeClr val="tx1"/>
                </a:solidFill>
                <a:effectLst/>
                <a:latin typeface="+mn-lt"/>
                <a:ea typeface="+mn-ea"/>
                <a:cs typeface="+mn-cs"/>
              </a:rPr>
              <a:t>. J Am Coll Cardiol</a:t>
            </a:r>
            <a:r>
              <a:rPr lang="en-US" sz="1200" b="0" kern="1200" dirty="0" smtClean="0">
                <a:solidFill>
                  <a:schemeClr val="tx1"/>
                </a:solidFill>
                <a:effectLst/>
                <a:latin typeface="+mn-lt"/>
                <a:ea typeface="+mn-ea"/>
                <a:cs typeface="+mn-cs"/>
              </a:rPr>
              <a:t> 2009; 54: S55–S66.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Williams MH, </a:t>
            </a:r>
            <a:r>
              <a:rPr lang="en-US" sz="1200" i="1" kern="1200" dirty="0" smtClean="0">
                <a:solidFill>
                  <a:schemeClr val="tx1"/>
                </a:solidFill>
                <a:effectLst/>
                <a:latin typeface="+mn-lt"/>
                <a:ea typeface="+mn-ea"/>
                <a:cs typeface="+mn-cs"/>
              </a:rPr>
              <a:t>et al. Eur Heart J</a:t>
            </a:r>
            <a:r>
              <a:rPr lang="en-US" sz="1200" kern="1200" dirty="0" smtClean="0">
                <a:solidFill>
                  <a:schemeClr val="tx1"/>
                </a:solidFill>
                <a:effectLst/>
                <a:latin typeface="+mn-lt"/>
                <a:ea typeface="+mn-ea"/>
                <a:cs typeface="+mn-cs"/>
              </a:rPr>
              <a:t> 2006; </a:t>
            </a:r>
            <a:r>
              <a:rPr lang="en-US" sz="1200" b="0" kern="1200" dirty="0" smtClean="0">
                <a:solidFill>
                  <a:schemeClr val="tx1"/>
                </a:solidFill>
                <a:effectLst/>
                <a:latin typeface="+mn-lt"/>
                <a:ea typeface="+mn-ea"/>
                <a:cs typeface="+mn-cs"/>
              </a:rPr>
              <a:t>27: 1485</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94.</a:t>
            </a:r>
            <a:endParaRPr lang="en-GB"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5. Steen V, </a:t>
            </a:r>
            <a:r>
              <a:rPr lang="en-US" sz="1200" b="0" i="1" kern="1200" dirty="0" smtClean="0">
                <a:solidFill>
                  <a:schemeClr val="tx1"/>
                </a:solidFill>
                <a:effectLst/>
                <a:latin typeface="+mn-lt"/>
                <a:ea typeface="+mn-ea"/>
                <a:cs typeface="+mn-cs"/>
              </a:rPr>
              <a:t>et al. Arthritis Rheum</a:t>
            </a:r>
            <a:r>
              <a:rPr lang="en-US" sz="1200" b="0" kern="1200" dirty="0" smtClean="0">
                <a:solidFill>
                  <a:schemeClr val="tx1"/>
                </a:solidFill>
                <a:effectLst/>
                <a:latin typeface="+mn-lt"/>
                <a:ea typeface="+mn-ea"/>
                <a:cs typeface="+mn-cs"/>
              </a:rPr>
              <a:t> 2003; 48: 516</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22.</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6. Schreiber BE, </a:t>
            </a:r>
            <a:r>
              <a:rPr lang="en-US" sz="1200" b="0" i="1" kern="1200" dirty="0" smtClean="0">
                <a:solidFill>
                  <a:schemeClr val="tx1"/>
                </a:solidFill>
                <a:effectLst/>
                <a:latin typeface="+mn-lt"/>
                <a:ea typeface="+mn-ea"/>
                <a:cs typeface="+mn-cs"/>
              </a:rPr>
              <a:t>et al. </a:t>
            </a:r>
            <a:r>
              <a:rPr lang="fr-CH" sz="1200" b="0" i="1" kern="1200" dirty="0" smtClean="0">
                <a:solidFill>
                  <a:schemeClr val="tx1"/>
                </a:solidFill>
                <a:effectLst/>
                <a:latin typeface="+mn-lt"/>
                <a:ea typeface="+mn-ea"/>
                <a:cs typeface="+mn-cs"/>
              </a:rPr>
              <a:t>Arthritis Rheum</a:t>
            </a:r>
            <a:r>
              <a:rPr lang="fr-CH" sz="1200" b="0" kern="1200" dirty="0" smtClean="0">
                <a:solidFill>
                  <a:schemeClr val="tx1"/>
                </a:solidFill>
                <a:effectLst/>
                <a:latin typeface="+mn-lt"/>
                <a:ea typeface="+mn-ea"/>
                <a:cs typeface="+mn-cs"/>
              </a:rPr>
              <a:t> 2011; 63: 3531</a:t>
            </a:r>
            <a:r>
              <a:rPr lang="en-US" sz="1200" b="0" kern="1200" dirty="0" smtClean="0">
                <a:solidFill>
                  <a:schemeClr val="tx1"/>
                </a:solidFill>
                <a:effectLst/>
                <a:latin typeface="+mn-lt"/>
                <a:ea typeface="+mn-ea"/>
                <a:cs typeface="+mn-cs"/>
                <a:sym typeface="Symbol"/>
              </a:rPr>
              <a:t></a:t>
            </a:r>
            <a:r>
              <a:rPr lang="fr-CH" sz="1200" b="0" kern="1200" dirty="0" smtClean="0">
                <a:solidFill>
                  <a:schemeClr val="tx1"/>
                </a:solidFill>
                <a:effectLst/>
                <a:latin typeface="+mn-lt"/>
                <a:ea typeface="+mn-ea"/>
                <a:cs typeface="+mn-cs"/>
              </a:rPr>
              <a:t>9.</a:t>
            </a:r>
            <a:endParaRPr lang="en-GB" sz="1200" b="0" kern="1200" dirty="0" smtClean="0">
              <a:solidFill>
                <a:schemeClr val="tx1"/>
              </a:solidFill>
              <a:effectLst/>
              <a:latin typeface="+mn-lt"/>
              <a:ea typeface="+mn-ea"/>
              <a:cs typeface="+mn-cs"/>
            </a:endParaRPr>
          </a:p>
          <a:p>
            <a:r>
              <a:rPr lang="fr-CH" sz="1200" b="0" kern="1200" dirty="0" smtClean="0">
                <a:solidFill>
                  <a:schemeClr val="tx1"/>
                </a:solidFill>
                <a:effectLst/>
                <a:latin typeface="+mn-lt"/>
                <a:ea typeface="+mn-ea"/>
                <a:cs typeface="+mn-cs"/>
              </a:rPr>
              <a:t>7. Allanore Y, </a:t>
            </a:r>
            <a:r>
              <a:rPr lang="en-US" sz="1200" b="0" i="1" kern="1200" dirty="0" smtClean="0">
                <a:solidFill>
                  <a:schemeClr val="tx1"/>
                </a:solidFill>
                <a:effectLst/>
                <a:latin typeface="+mn-lt"/>
                <a:ea typeface="+mn-ea"/>
                <a:cs typeface="+mn-cs"/>
              </a:rPr>
              <a:t>et al. Arthritis Rheum</a:t>
            </a:r>
            <a:r>
              <a:rPr lang="en-US" sz="1200" b="0" kern="1200" dirty="0" smtClean="0">
                <a:solidFill>
                  <a:schemeClr val="tx1"/>
                </a:solidFill>
                <a:effectLst/>
                <a:latin typeface="+mn-lt"/>
                <a:ea typeface="+mn-ea"/>
                <a:cs typeface="+mn-cs"/>
              </a:rPr>
              <a:t> 2008; 58: 284</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91.</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8.Fisher MR, </a:t>
            </a:r>
            <a:r>
              <a:rPr lang="en-US" sz="1200" b="0" i="1" kern="1200" dirty="0" smtClean="0">
                <a:solidFill>
                  <a:schemeClr val="tx1"/>
                </a:solidFill>
                <a:effectLst/>
                <a:latin typeface="+mn-lt"/>
                <a:ea typeface="+mn-ea"/>
                <a:cs typeface="+mn-cs"/>
              </a:rPr>
              <a:t>et al. Am J Respir Crit Care Med</a:t>
            </a:r>
            <a:r>
              <a:rPr lang="en-US" sz="1200" b="0" kern="1200" dirty="0" smtClean="0">
                <a:solidFill>
                  <a:schemeClr val="tx1"/>
                </a:solidFill>
                <a:effectLst/>
                <a:latin typeface="+mn-lt"/>
                <a:ea typeface="+mn-ea"/>
                <a:cs typeface="+mn-cs"/>
              </a:rPr>
              <a:t> 2009; 179: 615</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21.</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9. Parent F, </a:t>
            </a:r>
            <a:r>
              <a:rPr lang="en-US" sz="1200" b="0" i="1" kern="1200" dirty="0" smtClean="0">
                <a:solidFill>
                  <a:schemeClr val="tx1"/>
                </a:solidFill>
                <a:effectLst/>
                <a:latin typeface="+mn-lt"/>
                <a:ea typeface="+mn-ea"/>
                <a:cs typeface="+mn-cs"/>
              </a:rPr>
              <a:t>et al. N Engl J Med</a:t>
            </a:r>
            <a:r>
              <a:rPr lang="en-US" sz="1200" b="0" kern="1200" dirty="0" smtClean="0">
                <a:solidFill>
                  <a:schemeClr val="tx1"/>
                </a:solidFill>
                <a:effectLst/>
                <a:latin typeface="+mn-lt"/>
                <a:ea typeface="+mn-ea"/>
                <a:cs typeface="+mn-cs"/>
              </a:rPr>
              <a:t> 2011; 365: 44</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53.</a:t>
            </a:r>
            <a:endParaRPr lang="en-GB" sz="1200" b="0" kern="1200" dirty="0" smtClean="0">
              <a:solidFill>
                <a:schemeClr val="tx1"/>
              </a:solidFill>
              <a:effectLst/>
              <a:latin typeface="+mn-lt"/>
              <a:ea typeface="+mn-ea"/>
              <a:cs typeface="+mn-cs"/>
            </a:endParaRPr>
          </a:p>
          <a:p>
            <a:pPr eaLnBrk="1" hangingPunct="1"/>
            <a:endParaRPr lang="en-US" dirty="0" smtClean="0">
              <a:ea typeface="MS PGothic"/>
              <a:cs typeface="MS PGothic"/>
            </a:endParaRPr>
          </a:p>
        </p:txBody>
      </p:sp>
      <p:sp>
        <p:nvSpPr>
          <p:cNvPr id="41987" name="Slide Number Placeholder 3"/>
          <p:cNvSpPr>
            <a:spLocks noGrp="1"/>
          </p:cNvSpPr>
          <p:nvPr>
            <p:ph type="sldNum" sz="quarter" idx="5"/>
          </p:nvPr>
        </p:nvSpPr>
        <p:spPr>
          <a:noFill/>
        </p:spPr>
        <p:txBody>
          <a:bodyPr/>
          <a:lstStyle/>
          <a:p>
            <a:fld id="{5718F3A0-7BA7-41BD-8FDE-A812A5C937B5}" type="slidenum">
              <a:rPr lang="en-US" smtClean="0">
                <a:solidFill>
                  <a:prstClr val="black"/>
                </a:solidFill>
              </a:rPr>
              <a:pPr/>
              <a:t>18</a:t>
            </a:fld>
            <a:endParaRPr lang="en-US" dirty="0"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xfrm>
            <a:off x="902805" y="4759962"/>
            <a:ext cx="4915969" cy="4410521"/>
          </a:xfrm>
          <a:noFill/>
          <a:ln/>
        </p:spPr>
        <p:txBody>
          <a:bodyPr/>
          <a:lstStyle/>
          <a:p>
            <a:pPr eaLnBrk="1" hangingPunct="1"/>
            <a:endParaRPr lang="en-US" dirty="0" smtClean="0">
              <a:ea typeface="MS PGothic"/>
              <a:cs typeface="MS PGothic"/>
            </a:endParaRPr>
          </a:p>
        </p:txBody>
      </p:sp>
      <p:sp>
        <p:nvSpPr>
          <p:cNvPr id="41987" name="Slide Number Placeholder 3"/>
          <p:cNvSpPr>
            <a:spLocks noGrp="1"/>
          </p:cNvSpPr>
          <p:nvPr>
            <p:ph type="sldNum" sz="quarter" idx="5"/>
          </p:nvPr>
        </p:nvSpPr>
        <p:spPr>
          <a:noFill/>
        </p:spPr>
        <p:txBody>
          <a:bodyPr/>
          <a:lstStyle/>
          <a:p>
            <a:fld id="{5718F3A0-7BA7-41BD-8FDE-A812A5C937B5}" type="slidenum">
              <a:rPr lang="en-US" smtClean="0">
                <a:solidFill>
                  <a:prstClr val="black"/>
                </a:solidFill>
              </a:rPr>
              <a:pPr/>
              <a:t>19</a:t>
            </a:fld>
            <a:endParaRPr lang="en-US" dirty="0"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pPr eaLnBrk="1" hangingPunct="1"/>
            <a:endParaRPr lang="en-US" dirty="0" smtClean="0">
              <a:ea typeface="MS PGothic"/>
              <a:cs typeface="MS PGothic"/>
            </a:endParaRPr>
          </a:p>
        </p:txBody>
      </p:sp>
      <p:sp>
        <p:nvSpPr>
          <p:cNvPr id="19459" name="Slide Number Placeholder 3"/>
          <p:cNvSpPr>
            <a:spLocks noGrp="1"/>
          </p:cNvSpPr>
          <p:nvPr>
            <p:ph type="sldNum" sz="quarter" idx="5"/>
          </p:nvPr>
        </p:nvSpPr>
        <p:spPr>
          <a:noFill/>
        </p:spPr>
        <p:txBody>
          <a:bodyPr/>
          <a:lstStyle/>
          <a:p>
            <a:fld id="{A736F8ED-ECDC-4534-B9BA-F840096E7A0A}" type="slidenum">
              <a:rPr lang="en-US" smtClean="0">
                <a:solidFill>
                  <a:prstClr val="black"/>
                </a:solidFill>
              </a:rPr>
              <a:pPr/>
              <a:t>2</a:t>
            </a:fld>
            <a:endParaRPr lang="en-US" dirty="0"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20</a:t>
            </a:fld>
            <a:endParaRPr lang="en-GB" dirty="0"/>
          </a:p>
        </p:txBody>
      </p:sp>
    </p:spTree>
    <p:extLst>
      <p:ext uri="{BB962C8B-B14F-4D97-AF65-F5344CB8AC3E}">
        <p14:creationId xmlns:p14="http://schemas.microsoft.com/office/powerpoint/2010/main" val="5620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21</a:t>
            </a:fld>
            <a:endParaRPr lang="en-GB" dirty="0"/>
          </a:p>
        </p:txBody>
      </p:sp>
    </p:spTree>
    <p:extLst>
      <p:ext uri="{BB962C8B-B14F-4D97-AF65-F5344CB8AC3E}">
        <p14:creationId xmlns:p14="http://schemas.microsoft.com/office/powerpoint/2010/main" val="3673859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DETECT was designed as a cross-sectional study in which right heart catheterization and echocardiography were systematically conducted according to standardized procedures.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Serum laboratory testing and data management were performed centrally and data quality was rigorously monitored. </a:t>
            </a:r>
          </a:p>
          <a:p>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22</a:t>
            </a:fld>
            <a:endParaRPr lang="en-GB" dirty="0"/>
          </a:p>
        </p:txBody>
      </p:sp>
    </p:spTree>
    <p:extLst>
      <p:ext uri="{BB962C8B-B14F-4D97-AF65-F5344CB8AC3E}">
        <p14:creationId xmlns:p14="http://schemas.microsoft.com/office/powerpoint/2010/main" val="2345227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896526" y="4758389"/>
            <a:ext cx="4917539" cy="4410521"/>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Patients aged ≥ 18 years with a definitive diagnosis of SSc (American College of Rheumatology criteria</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of &gt; 3 years’ duration from first non-Raynaud’s symptom and a predicted DLCO of &lt; 60% (to enrich for a higher likelihood of PAH), were included.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t>1. Masi A, </a:t>
            </a:r>
            <a:r>
              <a:rPr lang="fr-FR" sz="1200" b="0" i="1" dirty="0" smtClean="0"/>
              <a:t>et al</a:t>
            </a:r>
            <a:r>
              <a:rPr lang="fr-FR" sz="1200" b="0" dirty="0" smtClean="0"/>
              <a:t>. </a:t>
            </a:r>
            <a:r>
              <a:rPr lang="fr-FR" sz="1200" b="0" i="1" dirty="0" smtClean="0"/>
              <a:t>Arthritis Rheum</a:t>
            </a:r>
            <a:r>
              <a:rPr lang="fr-FR" sz="1200" b="0" dirty="0" smtClean="0"/>
              <a:t> 1980; 23:581-90.</a:t>
            </a:r>
            <a:endParaRPr lang="en-GB"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MS PGothic"/>
              <a:cs typeface="MS PGothic"/>
            </a:endParaRPr>
          </a:p>
        </p:txBody>
      </p:sp>
      <p:sp>
        <p:nvSpPr>
          <p:cNvPr id="66563" name="Slide Number Placeholder 3"/>
          <p:cNvSpPr>
            <a:spLocks noGrp="1"/>
          </p:cNvSpPr>
          <p:nvPr>
            <p:ph type="sldNum" sz="quarter" idx="5"/>
          </p:nvPr>
        </p:nvSpPr>
        <p:spPr>
          <a:noFill/>
        </p:spPr>
        <p:txBody>
          <a:bodyPr/>
          <a:lstStyle/>
          <a:p>
            <a:fld id="{98B9331C-13A4-47E3-991A-EC7BBD46742F}" type="slidenum">
              <a:rPr lang="en-US" smtClean="0">
                <a:solidFill>
                  <a:prstClr val="black"/>
                </a:solidFill>
              </a:rPr>
              <a:pPr/>
              <a:t>23</a:t>
            </a:fld>
            <a:endParaRPr lang="en-US" dirty="0"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xfrm>
            <a:off x="896526" y="4758389"/>
            <a:ext cx="4917539" cy="4410521"/>
          </a:xfrm>
          <a:noFill/>
          <a:ln/>
        </p:spPr>
        <p:txBody>
          <a:bodyPr/>
          <a:lstStyle/>
          <a:p>
            <a:pPr marL="171450" marR="0" lvl="1"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Patients were excluded if they:</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Had pulmonary hypertension confirmed by right heart catheterization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prior to enrollment</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Were receiving PH-specific therapy</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Had a forced vital capacity (FVC) &lt; 40% of predicted</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Had renal insufficiency</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Had previous evidence of clinically relevant left heart disease</a:t>
            </a:r>
          </a:p>
          <a:p>
            <a:pPr marL="628650" marR="0" lvl="2" indent="-171450" algn="l" defTabSz="914400" rtl="0" eaLnBrk="1" fontAlgn="auto" latinLnBrk="0" hangingPunct="1">
              <a:lnSpc>
                <a:spcPct val="9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Were pregnant</a:t>
            </a:r>
            <a:endParaRPr lang="en-GB" sz="1200" kern="1200" dirty="0" smtClean="0">
              <a:solidFill>
                <a:schemeClr val="tx1"/>
              </a:solidFill>
              <a:effectLst/>
              <a:latin typeface="+mn-lt"/>
              <a:ea typeface="+mn-ea"/>
              <a:cs typeface="+mn-cs"/>
            </a:endParaRPr>
          </a:p>
          <a:p>
            <a:pPr marL="0" lvl="1" eaLnBrk="1" hangingPunct="1">
              <a:lnSpc>
                <a:spcPct val="90000"/>
              </a:lnSpc>
            </a:pPr>
            <a:endParaRPr lang="en-US" sz="800" dirty="0" smtClean="0">
              <a:ea typeface="MS PGothic"/>
              <a:cs typeface="MS PGothic"/>
            </a:endParaRPr>
          </a:p>
        </p:txBody>
      </p:sp>
      <p:sp>
        <p:nvSpPr>
          <p:cNvPr id="68611" name="Slide Number Placeholder 3"/>
          <p:cNvSpPr>
            <a:spLocks noGrp="1"/>
          </p:cNvSpPr>
          <p:nvPr>
            <p:ph type="sldNum" sz="quarter" idx="5"/>
          </p:nvPr>
        </p:nvSpPr>
        <p:spPr>
          <a:noFill/>
        </p:spPr>
        <p:txBody>
          <a:bodyPr/>
          <a:lstStyle/>
          <a:p>
            <a:fld id="{F1325FA3-ED59-4459-A1BE-FB3ADD0F005A}" type="slidenum">
              <a:rPr lang="en-US" smtClean="0">
                <a:solidFill>
                  <a:prstClr val="black"/>
                </a:solidFill>
              </a:rPr>
              <a:pPr/>
              <a:t>24</a:t>
            </a:fld>
            <a:endParaRPr lang="en-US" dirty="0"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Sixty-two experienced centers (managing at least 40 SSc patients) from 18 countries in North America, Europe, and Asia participated in the study between 2008 and 2011. </a:t>
            </a:r>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25</a:t>
            </a:fld>
            <a:endParaRPr lang="en-GB" dirty="0"/>
          </a:p>
        </p:txBody>
      </p:sp>
    </p:spTree>
    <p:extLst>
      <p:ext uri="{BB962C8B-B14F-4D97-AF65-F5344CB8AC3E}">
        <p14:creationId xmlns:p14="http://schemas.microsoft.com/office/powerpoint/2010/main" val="111262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26</a:t>
            </a:fld>
            <a:endParaRPr lang="en-GB" dirty="0"/>
          </a:p>
        </p:txBody>
      </p:sp>
    </p:spTree>
    <p:extLst>
      <p:ext uri="{BB962C8B-B14F-4D97-AF65-F5344CB8AC3E}">
        <p14:creationId xmlns:p14="http://schemas.microsoft.com/office/powerpoint/2010/main" val="2443942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Patients were classified according to current guidelines</a:t>
            </a:r>
            <a:r>
              <a:rPr lang="en-GB" sz="1200" kern="1200" baseline="30000" dirty="0" smtClean="0">
                <a:solidFill>
                  <a:schemeClr val="tx1"/>
                </a:solidFill>
                <a:effectLst/>
                <a:latin typeface="+mn-lt"/>
                <a:ea typeface="+mn-ea"/>
                <a:cs typeface="+mn-cs"/>
              </a:rPr>
              <a:t>1,2 </a:t>
            </a:r>
            <a:r>
              <a:rPr lang="en-GB" sz="1200" kern="1200" dirty="0" smtClean="0">
                <a:solidFill>
                  <a:schemeClr val="tx1"/>
                </a:solidFill>
                <a:effectLst/>
                <a:latin typeface="+mn-lt"/>
                <a:ea typeface="+mn-ea"/>
                <a:cs typeface="+mn-cs"/>
              </a:rPr>
              <a:t>as: </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Non-PH</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PAH: WHO group 1 PH</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H due to left heart disease: </a:t>
            </a:r>
            <a:r>
              <a:rPr lang="en-GB" sz="1200" kern="1200" dirty="0" smtClean="0">
                <a:solidFill>
                  <a:schemeClr val="tx1"/>
                </a:solidFill>
                <a:effectLst/>
                <a:latin typeface="+mn-lt"/>
                <a:ea typeface="+mn-ea"/>
                <a:cs typeface="+mn-cs"/>
              </a:rPr>
              <a:t>WHO group 2 PH</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PH due to lung disease/hypoxia: </a:t>
            </a:r>
            <a:r>
              <a:rPr lang="en-GB" sz="1200" kern="1200" dirty="0" smtClean="0">
                <a:solidFill>
                  <a:schemeClr val="tx1"/>
                </a:solidFill>
                <a:effectLst/>
                <a:latin typeface="+mn-lt"/>
                <a:ea typeface="+mn-ea"/>
                <a:cs typeface="+mn-cs"/>
              </a:rPr>
              <a:t>WHO group 3 PH (The WHO group 3 definition was based on Study Scientific Committee consensus). </a:t>
            </a:r>
            <a:endParaRPr lang="en-GB" dirty="0" smtClean="0"/>
          </a:p>
          <a:p>
            <a:pPr algn="l"/>
            <a:endParaRPr lang="en-GB" dirty="0" smtClean="0"/>
          </a:p>
          <a:p>
            <a:pPr algn="l"/>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1. Badesch DB et al</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 Am Coll Cardiol</a:t>
            </a:r>
            <a:r>
              <a:rPr lang="en-US" sz="1200" kern="1200" dirty="0" smtClean="0">
                <a:solidFill>
                  <a:schemeClr val="tx1"/>
                </a:solidFill>
                <a:effectLst/>
                <a:latin typeface="+mn-lt"/>
                <a:ea typeface="+mn-ea"/>
                <a:cs typeface="+mn-cs"/>
              </a:rPr>
              <a:t> 2009; </a:t>
            </a:r>
            <a:r>
              <a:rPr lang="en-US" sz="1200" b="0" kern="1200" dirty="0" smtClean="0">
                <a:solidFill>
                  <a:schemeClr val="tx1"/>
                </a:solidFill>
                <a:effectLst/>
                <a:latin typeface="+mn-lt"/>
                <a:ea typeface="+mn-ea"/>
                <a:cs typeface="+mn-cs"/>
              </a:rPr>
              <a:t>54: S55–S66.</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0" kern="1200" dirty="0" smtClean="0">
                <a:solidFill>
                  <a:schemeClr val="tx1"/>
                </a:solidFill>
                <a:effectLst/>
                <a:latin typeface="+mn-lt"/>
                <a:ea typeface="+mn-ea"/>
                <a:cs typeface="+mn-cs"/>
              </a:rPr>
              <a:t>2. Simonneau G et al. </a:t>
            </a:r>
            <a:r>
              <a:rPr lang="en-US" sz="1200" b="0" i="1" kern="1200" dirty="0" smtClean="0">
                <a:solidFill>
                  <a:schemeClr val="tx1"/>
                </a:solidFill>
                <a:effectLst/>
                <a:latin typeface="+mn-lt"/>
                <a:ea typeface="+mn-ea"/>
                <a:cs typeface="+mn-cs"/>
              </a:rPr>
              <a:t>J Am Coll Cardiol</a:t>
            </a:r>
            <a:r>
              <a:rPr lang="en-US" sz="1200" b="0" kern="1200" dirty="0" smtClean="0">
                <a:solidFill>
                  <a:schemeClr val="tx1"/>
                </a:solidFill>
                <a:effectLst/>
                <a:latin typeface="+mn-lt"/>
                <a:ea typeface="+mn-ea"/>
                <a:cs typeface="+mn-cs"/>
              </a:rPr>
              <a:t> 2009; 54: S43</a:t>
            </a:r>
            <a:r>
              <a:rPr lang="en-US" sz="1200" b="0" kern="1200" dirty="0" smtClean="0">
                <a:solidFill>
                  <a:schemeClr val="tx1"/>
                </a:solidFill>
                <a:effectLst/>
                <a:latin typeface="+mn-lt"/>
                <a:ea typeface="+mn-ea"/>
                <a:cs typeface="+mn-cs"/>
                <a:sym typeface="Symbol"/>
              </a:rPr>
              <a:t></a:t>
            </a:r>
            <a:r>
              <a:rPr lang="en-US" sz="1200" b="0" kern="1200" dirty="0" smtClean="0">
                <a:solidFill>
                  <a:schemeClr val="tx1"/>
                </a:solidFill>
                <a:effectLst/>
                <a:latin typeface="+mn-lt"/>
                <a:ea typeface="+mn-ea"/>
                <a:cs typeface="+mn-cs"/>
              </a:rPr>
              <a:t>S54</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algn="l"/>
            <a:endParaRPr lang="en-GB"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lgn="l">
              <a:buFont typeface="Arial" pitchFamily="34" charset="0"/>
              <a:buChar char="•"/>
            </a:pPr>
            <a:r>
              <a:rPr lang="en-US" sz="1200" kern="1200" dirty="0" smtClean="0">
                <a:solidFill>
                  <a:schemeClr val="tx1"/>
                </a:solidFill>
                <a:effectLst/>
                <a:latin typeface="+mn-lt"/>
                <a:ea typeface="+mn-ea"/>
                <a:cs typeface="+mn-cs"/>
              </a:rPr>
              <a:t>The DETECT study</a:t>
            </a:r>
            <a:r>
              <a:rPr lang="en-US" sz="1200" kern="1200" baseline="0" dirty="0" smtClean="0">
                <a:solidFill>
                  <a:schemeClr val="tx1"/>
                </a:solidFill>
                <a:effectLst/>
                <a:latin typeface="+mn-lt"/>
                <a:ea typeface="+mn-ea"/>
                <a:cs typeface="+mn-cs"/>
              </a:rPr>
              <a:t> algorithm was developed as </a:t>
            </a:r>
            <a:r>
              <a:rPr lang="en-US" sz="1200" kern="1200" dirty="0" smtClean="0">
                <a:solidFill>
                  <a:schemeClr val="tx1"/>
                </a:solidFill>
                <a:effectLst/>
                <a:latin typeface="+mn-lt"/>
                <a:ea typeface="+mn-ea"/>
                <a:cs typeface="+mn-cs"/>
              </a:rPr>
              <a:t>a screening algorithm for PAH (WHO group 1 PH) in SSc patients. </a:t>
            </a:r>
            <a:endParaRPr lang="en-GB"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In most patients (64%) PAH was mild (functional class I or II), with moderately elevated mPAP and PVR and preserved mean cardiac index.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Compared with non-PH patients, PAH patients were older, more likely to be male, in higher (more severe) functional class, more likely to have the limited cutaneous form of SSc, had worse gas transfer (as assessed by DLCO).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Exercise capacity on 6-minute walk distance was not associated with the presence of PAH. This</a:t>
            </a:r>
            <a:r>
              <a:rPr lang="en-US" sz="1200" kern="1200" baseline="0" dirty="0" smtClean="0">
                <a:solidFill>
                  <a:schemeClr val="tx1"/>
                </a:solidFill>
                <a:effectLst/>
                <a:latin typeface="+mn-lt"/>
                <a:ea typeface="+mn-ea"/>
                <a:cs typeface="+mn-cs"/>
              </a:rPr>
              <a:t> is consistent with the lack of sensitivity of 6-minute walk distance in </a:t>
            </a:r>
            <a:r>
              <a:rPr lang="en-US" sz="1200" kern="1200" dirty="0" smtClean="0">
                <a:solidFill>
                  <a:schemeClr val="tx1"/>
                </a:solidFill>
                <a:effectLst/>
                <a:latin typeface="+mn-lt"/>
                <a:ea typeface="+mn-ea"/>
                <a:cs typeface="+mn-cs"/>
              </a:rPr>
              <a:t>identifying cardiopulmonary compromise in early disease, perhaps due to SSc-associated restricted musculoskeletal mobility.</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29</a:t>
            </a:fld>
            <a:endParaRPr lang="en-GB" dirty="0"/>
          </a:p>
        </p:txBody>
      </p:sp>
    </p:spTree>
    <p:extLst>
      <p:ext uri="{BB962C8B-B14F-4D97-AF65-F5344CB8AC3E}">
        <p14:creationId xmlns:p14="http://schemas.microsoft.com/office/powerpoint/2010/main" val="216164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pPr marL="171450" indent="-171450" eaLnBrk="1" hangingPunct="1">
              <a:buFont typeface="Arial" pitchFamily="34" charset="0"/>
              <a:buChar char="•"/>
            </a:pPr>
            <a:r>
              <a:rPr lang="en-US" dirty="0" smtClean="0">
                <a:ea typeface="MS PGothic"/>
                <a:cs typeface="MS PGothic"/>
              </a:rPr>
              <a:t>Systemic sclerosis (SSc; also known as scleroderma) is a complex connective tissue disease (CTD) of unknown etiology.</a:t>
            </a:r>
          </a:p>
          <a:p>
            <a:pPr eaLnBrk="1" hangingPunct="1"/>
            <a:endParaRPr lang="en-US" dirty="0" smtClean="0">
              <a:ea typeface="MS PGothic"/>
              <a:cs typeface="MS PGothic"/>
            </a:endParaRPr>
          </a:p>
          <a:p>
            <a:pPr marL="171450" indent="-171450" eaLnBrk="1" hangingPunct="1">
              <a:buFont typeface="Arial" pitchFamily="34" charset="0"/>
              <a:buChar char="•"/>
            </a:pPr>
            <a:r>
              <a:rPr lang="en-US" dirty="0" smtClean="0">
                <a:ea typeface="MS PGothic"/>
                <a:cs typeface="MS PGothic"/>
              </a:rPr>
              <a:t>It is characterized by fibrotic changes of the skin and underlying tissue which cause hardening of the skin and associated scarring, the most evident symptoms of the disease. Internal organs are also affected. These changes are associated with abnormalities and fibrosis of the blood vessels. </a:t>
            </a:r>
          </a:p>
          <a:p>
            <a:pPr eaLnBrk="1" hangingPunct="1"/>
            <a:endParaRPr lang="en-US" dirty="0" smtClean="0">
              <a:solidFill>
                <a:schemeClr val="tx2"/>
              </a:solidFill>
              <a:ea typeface="MS PGothic"/>
              <a:cs typeface="MS PGothic"/>
            </a:endParaRPr>
          </a:p>
          <a:p>
            <a:pPr eaLnBrk="1" hangingPunct="1"/>
            <a:endParaRPr lang="en-US" dirty="0" smtClean="0">
              <a:ea typeface="MS PGothic"/>
              <a:cs typeface="MS PGothic"/>
            </a:endParaRPr>
          </a:p>
          <a:p>
            <a:pPr eaLnBrk="1" hangingPunct="1"/>
            <a:endParaRPr lang="en-US" dirty="0" smtClean="0">
              <a:ea typeface="MS PGothic"/>
              <a:cs typeface="MS PGothic"/>
            </a:endParaRPr>
          </a:p>
        </p:txBody>
      </p:sp>
      <p:sp>
        <p:nvSpPr>
          <p:cNvPr id="21507" name="Slide Number Placeholder 3"/>
          <p:cNvSpPr>
            <a:spLocks noGrp="1"/>
          </p:cNvSpPr>
          <p:nvPr>
            <p:ph type="sldNum" sz="quarter" idx="5"/>
          </p:nvPr>
        </p:nvSpPr>
        <p:spPr>
          <a:noFill/>
        </p:spPr>
        <p:txBody>
          <a:bodyPr/>
          <a:lstStyle/>
          <a:p>
            <a:fld id="{82922273-CE8C-4BEE-BA1D-1BA71A460B5C}" type="slidenum">
              <a:rPr lang="en-US" smtClean="0">
                <a:solidFill>
                  <a:prstClr val="black"/>
                </a:solidFill>
              </a:rPr>
              <a:pPr/>
              <a:t>3</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30</a:t>
            </a:fld>
            <a:endParaRPr lang="en-GB" dirty="0"/>
          </a:p>
        </p:txBody>
      </p:sp>
    </p:spTree>
    <p:extLst>
      <p:ext uri="{BB962C8B-B14F-4D97-AF65-F5344CB8AC3E}">
        <p14:creationId xmlns:p14="http://schemas.microsoft.com/office/powerpoint/2010/main" val="279729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From an initial 112 variables, 8 were selected based on their discriminatory ability to detect PAH.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variables were selected</a:t>
            </a:r>
            <a:r>
              <a:rPr lang="en-US" sz="1200"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ollowing univariable and multivariable analyses, and clinical judgment of the Study Scientific Committee (based on feasibility and clinical plausibility).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Of all statistically selected final variables, the Study Scientific Committee replaced one echocardiographic variable (RV area) by another one (RA area), because the latter is regarded as easier to assess and likely to be more reproducible.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This replacement had a minimal effect on the performance of the step 2 model (AUC 0.89 and 0.88 using RV area and RA area, respectively). </a:t>
            </a:r>
            <a:endParaRPr lang="en-US" sz="1400" dirty="0" smtClean="0"/>
          </a:p>
          <a:p>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32</a:t>
            </a:fld>
            <a:endParaRPr lang="en-GB" dirty="0"/>
          </a:p>
        </p:txBody>
      </p:sp>
    </p:spTree>
    <p:extLst>
      <p:ext uri="{BB962C8B-B14F-4D97-AF65-F5344CB8AC3E}">
        <p14:creationId xmlns:p14="http://schemas.microsoft.com/office/powerpoint/2010/main" val="2128463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dirty="0" smtClean="0"/>
              <a:t>This slide</a:t>
            </a:r>
            <a:r>
              <a:rPr lang="en-US" sz="1200" baseline="0" dirty="0" smtClean="0"/>
              <a:t> </a:t>
            </a:r>
            <a:r>
              <a:rPr lang="en-US" sz="1200" dirty="0" smtClean="0"/>
              <a:t>shows the individual performance of the 8 final variables.</a:t>
            </a:r>
          </a:p>
        </p:txBody>
      </p:sp>
      <p:sp>
        <p:nvSpPr>
          <p:cNvPr id="4" name="Slide Number Placeholder 3"/>
          <p:cNvSpPr>
            <a:spLocks noGrp="1"/>
          </p:cNvSpPr>
          <p:nvPr>
            <p:ph type="sldNum" sz="quarter" idx="10"/>
          </p:nvPr>
        </p:nvSpPr>
        <p:spPr/>
        <p:txBody>
          <a:bodyPr/>
          <a:lstStyle/>
          <a:p>
            <a:fld id="{4A0557AD-6BA3-4C82-8D43-84C68D0BD5D9}" type="slidenum">
              <a:rPr lang="en-GB" smtClean="0"/>
              <a:pPr/>
              <a:t>33</a:t>
            </a:fld>
            <a:endParaRPr lang="en-GB" dirty="0"/>
          </a:p>
        </p:txBody>
      </p:sp>
    </p:spTree>
    <p:extLst>
      <p:ext uri="{BB962C8B-B14F-4D97-AF65-F5344CB8AC3E}">
        <p14:creationId xmlns:p14="http://schemas.microsoft.com/office/powerpoint/2010/main" val="1622824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8 variables</a:t>
            </a:r>
            <a:r>
              <a:rPr lang="en-US" sz="1200" kern="1200" baseline="0" dirty="0" smtClean="0">
                <a:solidFill>
                  <a:schemeClr val="tx1"/>
                </a:solidFill>
                <a:effectLst/>
                <a:latin typeface="+mn-lt"/>
                <a:ea typeface="+mn-ea"/>
                <a:cs typeface="+mn-cs"/>
              </a:rPr>
              <a:t> were used to </a:t>
            </a:r>
            <a:r>
              <a:rPr lang="en-US" sz="1200" kern="1200" dirty="0" smtClean="0">
                <a:solidFill>
                  <a:schemeClr val="tx1"/>
                </a:solidFill>
                <a:effectLst/>
                <a:latin typeface="+mn-lt"/>
                <a:ea typeface="+mn-ea"/>
                <a:cs typeface="+mn-cs"/>
              </a:rPr>
              <a:t>construct a screening algorithm.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To align the screening algorithm with real-world practice where the rheumatologist accesses non-echocardiographic data prior to referral to a cardiologist for echocardiography, the variables were divided into non-echocardiographic and echocardiographic variables.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of the algorithm includes</a:t>
            </a:r>
            <a:r>
              <a:rPr lang="en-US" sz="1200" kern="1200" baseline="0" dirty="0" smtClean="0">
                <a:solidFill>
                  <a:schemeClr val="tx1"/>
                </a:solidFill>
                <a:effectLst/>
                <a:latin typeface="+mn-lt"/>
                <a:ea typeface="+mn-ea"/>
                <a:cs typeface="+mn-cs"/>
              </a:rPr>
              <a:t> 6 non-echocardiographic variables, namely: </a:t>
            </a:r>
            <a:r>
              <a:rPr lang="en-US" sz="1200" kern="1200" dirty="0" smtClean="0">
                <a:solidFill>
                  <a:schemeClr val="tx1"/>
                </a:solidFill>
                <a:effectLst/>
                <a:latin typeface="+mn-lt"/>
                <a:ea typeface="+mn-ea"/>
                <a:cs typeface="+mn-cs"/>
              </a:rPr>
              <a:t>FVC % predicted/DLCO % predicted, current/past telangiectasias, serum anti-centromere antibodies, serum NTproBNP, serum urate, and right axis deviation on ECG. A patient is assigned</a:t>
            </a:r>
            <a:r>
              <a:rPr lang="en-US" sz="1200" kern="1200" baseline="0" dirty="0" smtClean="0">
                <a:solidFill>
                  <a:schemeClr val="tx1"/>
                </a:solidFill>
                <a:effectLst/>
                <a:latin typeface="+mn-lt"/>
                <a:ea typeface="+mn-ea"/>
                <a:cs typeface="+mn-cs"/>
              </a:rPr>
              <a:t> risk points for each variable, the resulting total risk score is used to determine the need for referral to echocardiography.</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kern="1200" dirty="0" smtClean="0">
                <a:solidFill>
                  <a:schemeClr val="tx1"/>
                </a:solidFill>
                <a:effectLst/>
                <a:latin typeface="+mn-lt"/>
                <a:ea typeface="+mn-ea"/>
                <a:cs typeface="+mn-cs"/>
              </a:rPr>
              <a:t>Step 2</a:t>
            </a:r>
            <a:r>
              <a:rPr lang="en-US" sz="1200" b="0" kern="1200" dirty="0" smtClean="0">
                <a:solidFill>
                  <a:schemeClr val="tx1"/>
                </a:solidFill>
                <a:effectLst/>
                <a:latin typeface="+mn-lt"/>
                <a:ea typeface="+mn-ea"/>
                <a:cs typeface="+mn-cs"/>
              </a:rPr>
              <a:t> includes 2 echocardiographic</a:t>
            </a:r>
            <a:r>
              <a:rPr lang="en-US" sz="1200" b="0" kern="1200" baseline="0" dirty="0" smtClean="0">
                <a:solidFill>
                  <a:schemeClr val="tx1"/>
                </a:solidFill>
                <a:effectLst/>
                <a:latin typeface="+mn-lt"/>
                <a:ea typeface="+mn-ea"/>
                <a:cs typeface="+mn-cs"/>
              </a:rPr>
              <a:t> variables, namely; </a:t>
            </a:r>
            <a:r>
              <a:rPr lang="en-US" sz="1200" kern="1200" baseline="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ight atrium area and TR velocity. A patient</a:t>
            </a:r>
            <a:r>
              <a:rPr lang="en-US" sz="1200" kern="1200" baseline="0" dirty="0" smtClean="0">
                <a:solidFill>
                  <a:schemeClr val="tx1"/>
                </a:solidFill>
                <a:effectLst/>
                <a:latin typeface="+mn-lt"/>
                <a:ea typeface="+mn-ea"/>
                <a:cs typeface="+mn-cs"/>
              </a:rPr>
              <a:t> is assigned risk points for each variable, in addition step 2 includes the carried-forward </a:t>
            </a:r>
            <a:r>
              <a:rPr lang="en-US" sz="1200" kern="1200" dirty="0" smtClean="0">
                <a:solidFill>
                  <a:schemeClr val="tx1"/>
                </a:solidFill>
                <a:effectLst/>
                <a:latin typeface="+mn-lt"/>
                <a:ea typeface="+mn-ea"/>
                <a:cs typeface="+mn-cs"/>
              </a:rPr>
              <a:t>step 1 risk points. The resulting total risk score is used to determine the need for referral to right heart catheterization. </a:t>
            </a:r>
            <a:endParaRPr lang="en-US" dirty="0" smtClean="0">
              <a:ea typeface="MS PGothic"/>
              <a:cs typeface="MS PGothic"/>
            </a:endParaRPr>
          </a:p>
        </p:txBody>
      </p:sp>
      <p:sp>
        <p:nvSpPr>
          <p:cNvPr id="21507" name="Slide Number Placeholder 3"/>
          <p:cNvSpPr>
            <a:spLocks noGrp="1"/>
          </p:cNvSpPr>
          <p:nvPr>
            <p:ph type="sldNum" sz="quarter" idx="5"/>
          </p:nvPr>
        </p:nvSpPr>
        <p:spPr>
          <a:noFill/>
        </p:spPr>
        <p:txBody>
          <a:bodyPr/>
          <a:lstStyle/>
          <a:p>
            <a:fld id="{82922273-CE8C-4BEE-BA1D-1BA71A460B5C}" type="slidenum">
              <a:rPr lang="en-US" smtClean="0">
                <a:solidFill>
                  <a:prstClr val="black"/>
                </a:solidFill>
              </a:rPr>
              <a:pPr/>
              <a:t>34</a:t>
            </a:fld>
            <a:endParaRPr lang="en-US" dirty="0"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pPr eaLnBrk="1" hangingPunct="1"/>
            <a:endParaRPr lang="en-US" dirty="0" smtClean="0">
              <a:solidFill>
                <a:schemeClr val="tx2"/>
              </a:solidFill>
              <a:ea typeface="MS PGothic"/>
              <a:cs typeface="MS PGothic"/>
            </a:endParaRPr>
          </a:p>
          <a:p>
            <a:pPr eaLnBrk="1" hangingPunct="1"/>
            <a:endParaRPr lang="en-US" dirty="0" smtClean="0">
              <a:ea typeface="MS PGothic"/>
              <a:cs typeface="MS PGothic"/>
            </a:endParaRPr>
          </a:p>
          <a:p>
            <a:pPr eaLnBrk="1" hangingPunct="1"/>
            <a:endParaRPr lang="en-US" dirty="0" smtClean="0">
              <a:ea typeface="MS PGothic"/>
              <a:cs typeface="MS PGothic"/>
            </a:endParaRPr>
          </a:p>
        </p:txBody>
      </p:sp>
      <p:sp>
        <p:nvSpPr>
          <p:cNvPr id="21507" name="Slide Number Placeholder 3"/>
          <p:cNvSpPr>
            <a:spLocks noGrp="1"/>
          </p:cNvSpPr>
          <p:nvPr>
            <p:ph type="sldNum" sz="quarter" idx="5"/>
          </p:nvPr>
        </p:nvSpPr>
        <p:spPr>
          <a:noFill/>
        </p:spPr>
        <p:txBody>
          <a:bodyPr/>
          <a:lstStyle/>
          <a:p>
            <a:fld id="{82922273-CE8C-4BEE-BA1D-1BA71A460B5C}" type="slidenum">
              <a:rPr lang="en-US" smtClean="0">
                <a:solidFill>
                  <a:prstClr val="black"/>
                </a:solidFill>
              </a:rPr>
              <a:pPr/>
              <a:t>35</a:t>
            </a:fld>
            <a:endParaRPr lang="en-US" dirty="0"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this slide we see a c</a:t>
            </a:r>
            <a:r>
              <a:rPr lang="en-US" sz="1200" kern="1200" dirty="0" smtClean="0">
                <a:solidFill>
                  <a:schemeClr val="tx1"/>
                </a:solidFill>
                <a:effectLst/>
                <a:latin typeface="+mn-lt"/>
                <a:ea typeface="+mn-ea"/>
                <a:cs typeface="+mn-cs"/>
              </a:rPr>
              <a:t>omparison between</a:t>
            </a:r>
            <a:r>
              <a:rPr lang="en-US" sz="1200" kern="1200" baseline="0" dirty="0" smtClean="0">
                <a:solidFill>
                  <a:schemeClr val="tx1"/>
                </a:solidFill>
                <a:effectLst/>
                <a:latin typeface="+mn-lt"/>
                <a:ea typeface="+mn-ea"/>
                <a:cs typeface="+mn-cs"/>
              </a:rPr>
              <a:t> the DETECT algorithm with the ESC/ERS guidelines, when the referral rate to RHC is higher for DETECT (62% versus 40%).</a:t>
            </a:r>
          </a:p>
          <a:p>
            <a:pPr marL="171450" indent="-171450">
              <a:buFont typeface="Arial" pitchFamily="34" charset="0"/>
              <a:buChar char="•"/>
            </a:pPr>
            <a:r>
              <a:rPr lang="en-US" sz="1200" kern="1200" dirty="0" smtClean="0">
                <a:solidFill>
                  <a:schemeClr val="tx1"/>
                </a:solidFill>
                <a:effectLst/>
                <a:latin typeface="+mn-lt"/>
                <a:ea typeface="+mn-ea"/>
                <a:cs typeface="+mn-cs"/>
              </a:rPr>
              <a:t>The rate of missed PAH diagnoses was 4%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3) applying the DETECT algorithm.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4% missed diagnoses rate of the DETECT algorithm compares with 29%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24) based on current ESC/ERS guidelines.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PPV for the DETECT algorithm is 35% compared to 40% for the ESC/ERS guidelines.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Therefore</a:t>
            </a:r>
            <a:r>
              <a:rPr lang="en-US" sz="1200" kern="1200" baseline="0" dirty="0" smtClean="0">
                <a:solidFill>
                  <a:schemeClr val="tx1"/>
                </a:solidFill>
                <a:effectLst/>
                <a:latin typeface="+mn-lt"/>
                <a:ea typeface="+mn-ea"/>
                <a:cs typeface="+mn-cs"/>
              </a:rPr>
              <a:t> in the DETECT population, when the referral rate is 62%, only 4% of patients with PAH are not diagnosed, and 35% of RHC resulted in a positive diagnosis for PAH.</a:t>
            </a:r>
            <a:endParaRPr lang="en-US" sz="1200" kern="1200" dirty="0" smtClean="0">
              <a:solidFill>
                <a:schemeClr val="tx1"/>
              </a:solidFill>
              <a:effectLst/>
              <a:latin typeface="+mn-lt"/>
              <a:ea typeface="+mn-ea"/>
              <a:cs typeface="+mn-cs"/>
            </a:endParaRPr>
          </a:p>
          <a:p>
            <a:pPr marL="17145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buFont typeface="Arial"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0557AD-6BA3-4C82-8D43-84C68D0BD5D9}" type="slidenum">
              <a:rPr lang="en-GB" smtClean="0"/>
              <a:pPr/>
              <a:t>36</a:t>
            </a:fld>
            <a:endParaRPr lang="en-GB" dirty="0"/>
          </a:p>
        </p:txBody>
      </p:sp>
    </p:spTree>
    <p:extLst>
      <p:ext uri="{BB962C8B-B14F-4D97-AF65-F5344CB8AC3E}">
        <p14:creationId xmlns:p14="http://schemas.microsoft.com/office/powerpoint/2010/main" val="810477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This slides shows the scenario where the RHC referral rate is reduced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62% to 41% (i.e. to a similar level as the 40% RHC referral rate observed with the ESC/ERS guidelines). </a:t>
            </a:r>
          </a:p>
          <a:p>
            <a:pPr marL="171450" indent="-171450">
              <a:buFont typeface="Arial" pitchFamily="34" charset="0"/>
              <a:buChar char="•"/>
            </a:pPr>
            <a:r>
              <a:rPr lang="en-US" sz="1200" kern="1200" dirty="0" smtClean="0">
                <a:solidFill>
                  <a:schemeClr val="tx1"/>
                </a:solidFill>
                <a:effectLst/>
                <a:latin typeface="+mn-lt"/>
                <a:ea typeface="+mn-ea"/>
                <a:cs typeface="+mn-cs"/>
              </a:rPr>
              <a:t>The rate of missed PAH diagnoses was 15% applying the DETECT algorithm.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15% missed diagnoses rate of the DETECT algorithm compares with 29% based on current ESC/ERS guidelines.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PPV for the DETECT algorithm is 47% compared to 40% for the ESC/ERS guidelines.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Therefore</a:t>
            </a:r>
            <a:r>
              <a:rPr lang="en-US" sz="1200" kern="1200" baseline="0" dirty="0" smtClean="0">
                <a:solidFill>
                  <a:schemeClr val="tx1"/>
                </a:solidFill>
                <a:effectLst/>
                <a:latin typeface="+mn-lt"/>
                <a:ea typeface="+mn-ea"/>
                <a:cs typeface="+mn-cs"/>
              </a:rPr>
              <a:t> in the DETECT population, when the referral rate is 40%, only 15% of patients with PAH are not diagnosed, and 47% of RHC resulted in a positive diagnosis for PAH.</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0557AD-6BA3-4C82-8D43-84C68D0BD5D9}" type="slidenum">
              <a:rPr lang="en-GB" smtClean="0"/>
              <a:pPr/>
              <a:t>37</a:t>
            </a:fld>
            <a:endParaRPr lang="en-GB" dirty="0"/>
          </a:p>
        </p:txBody>
      </p:sp>
    </p:spTree>
    <p:extLst>
      <p:ext uri="{BB962C8B-B14F-4D97-AF65-F5344CB8AC3E}">
        <p14:creationId xmlns:p14="http://schemas.microsoft.com/office/powerpoint/2010/main" val="810477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38</a:t>
            </a:fld>
            <a:endParaRPr lang="en-GB" dirty="0"/>
          </a:p>
        </p:txBody>
      </p:sp>
    </p:spTree>
    <p:extLst>
      <p:ext uri="{BB962C8B-B14F-4D97-AF65-F5344CB8AC3E}">
        <p14:creationId xmlns:p14="http://schemas.microsoft.com/office/powerpoint/2010/main" val="18309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xfrm>
            <a:off x="896526" y="4758389"/>
            <a:ext cx="4917539" cy="4410521"/>
          </a:xfrm>
          <a:noFill/>
          <a:ln/>
        </p:spPr>
        <p:txBody>
          <a:bodyPr/>
          <a:lstStyle/>
          <a:p>
            <a:pPr eaLnBrk="1" hangingPunct="1"/>
            <a:endParaRPr lang="en-US" dirty="0" smtClean="0">
              <a:ea typeface="MS PGothic"/>
              <a:cs typeface="MS PGothic"/>
            </a:endParaRPr>
          </a:p>
        </p:txBody>
      </p:sp>
      <p:sp>
        <p:nvSpPr>
          <p:cNvPr id="72707" name="Slide Number Placeholder 3"/>
          <p:cNvSpPr>
            <a:spLocks noGrp="1"/>
          </p:cNvSpPr>
          <p:nvPr>
            <p:ph type="sldNum" sz="quarter" idx="5"/>
          </p:nvPr>
        </p:nvSpPr>
        <p:spPr>
          <a:noFill/>
        </p:spPr>
        <p:txBody>
          <a:bodyPr/>
          <a:lstStyle/>
          <a:p>
            <a:fld id="{899BC05A-D149-4C38-B5F6-B2463EAC2310}" type="slidenum">
              <a:rPr lang="en-US" smtClean="0">
                <a:solidFill>
                  <a:prstClr val="black"/>
                </a:solidFill>
              </a:rPr>
              <a:pPr/>
              <a:t>39</a:t>
            </a:fld>
            <a:endParaRPr lang="en-US" dirty="0"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p:spPr>
        <p:txBody>
          <a:bodyPr/>
          <a:lstStyle/>
          <a:p>
            <a:pPr marL="171450" indent="-171450" eaLnBrk="1" hangingPunct="1">
              <a:buFont typeface="Arial" pitchFamily="34" charset="0"/>
              <a:buChar char="•"/>
            </a:pPr>
            <a:r>
              <a:rPr lang="en-US" dirty="0" smtClean="0">
                <a:ea typeface="MS PGothic"/>
                <a:cs typeface="MS PGothic"/>
              </a:rPr>
              <a:t>Depending on the pattern of tissues and organs affected and clinical findings, SSc is commonly divided into two major subsets known as diffuse cutaneous SSc (dcSSc) and limited cutaneous SSc (lcSSc).</a:t>
            </a:r>
          </a:p>
          <a:p>
            <a:pPr eaLnBrk="1" hangingPunct="1"/>
            <a:endParaRPr lang="en-US" baseline="30000" dirty="0" smtClean="0">
              <a:ea typeface="MS PGothic"/>
              <a:cs typeface="MS PGothic"/>
            </a:endParaRPr>
          </a:p>
        </p:txBody>
      </p:sp>
      <p:sp>
        <p:nvSpPr>
          <p:cNvPr id="23555" name="Slide Number Placeholder 3"/>
          <p:cNvSpPr>
            <a:spLocks noGrp="1"/>
          </p:cNvSpPr>
          <p:nvPr>
            <p:ph type="sldNum" sz="quarter" idx="5"/>
          </p:nvPr>
        </p:nvSpPr>
        <p:spPr>
          <a:noFill/>
        </p:spPr>
        <p:txBody>
          <a:bodyPr/>
          <a:lstStyle/>
          <a:p>
            <a:fld id="{37928A50-EFD5-480D-93CD-C92E19B6BE2C}" type="slidenum">
              <a:rPr lang="en-US" smtClean="0">
                <a:solidFill>
                  <a:prstClr val="black"/>
                </a:solidFill>
              </a:rPr>
              <a:pPr/>
              <a:t>4</a:t>
            </a:fld>
            <a:endParaRPr lang="en-US" dirty="0"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DETECT study inclusion criteria selected for prevalent SSc patients, which may have resulted in an over-representation of limited cutaneous SSc.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data are based on cross-sectional analyses; it is not possible to determine algorithm performance long term or to recommend how frequently patients should be screened.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40</a:t>
            </a:fld>
            <a:endParaRPr lang="en-GB" dirty="0"/>
          </a:p>
        </p:txBody>
      </p:sp>
    </p:spTree>
    <p:extLst>
      <p:ext uri="{BB962C8B-B14F-4D97-AF65-F5344CB8AC3E}">
        <p14:creationId xmlns:p14="http://schemas.microsoft.com/office/powerpoint/2010/main" val="2217931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The DETECT algorithm represents a highly sensitive screening tool for PAH in SSc with the ability to reduce missed diagnoses compared with current ESC/ERS screening recommendations, even when comparable rates of RHC utilization are chosen. </a:t>
            </a:r>
          </a:p>
          <a:p>
            <a:pPr marL="171450" indent="-171450">
              <a:buFont typeface="Arial" pitchFamily="34" charset="0"/>
              <a:buChar char="•"/>
            </a:pPr>
            <a:r>
              <a:rPr lang="en-US" sz="1200" kern="1200" dirty="0" smtClean="0">
                <a:solidFill>
                  <a:schemeClr val="tx1"/>
                </a:solidFill>
                <a:effectLst/>
                <a:latin typeface="+mn-lt"/>
                <a:ea typeface="+mn-ea"/>
                <a:cs typeface="+mn-cs"/>
              </a:rPr>
              <a:t>Evidence-based guideline recommendations for the identification of mildly symptomatic PAH patients can now be developed, facilitating earlier intervention.</a:t>
            </a:r>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41</a:t>
            </a:fld>
            <a:endParaRPr lang="en-GB" dirty="0"/>
          </a:p>
        </p:txBody>
      </p:sp>
    </p:spTree>
    <p:extLst>
      <p:ext uri="{BB962C8B-B14F-4D97-AF65-F5344CB8AC3E}">
        <p14:creationId xmlns:p14="http://schemas.microsoft.com/office/powerpoint/2010/main" val="537456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AE5E9-C431-4165-A07F-85100FADAB76}" type="slidenum">
              <a:rPr lang="en-GB" smtClean="0"/>
              <a:pPr/>
              <a:t>42</a:t>
            </a:fld>
            <a:endParaRPr lang="en-GB" dirty="0"/>
          </a:p>
        </p:txBody>
      </p:sp>
    </p:spTree>
    <p:extLst>
      <p:ext uri="{BB962C8B-B14F-4D97-AF65-F5344CB8AC3E}">
        <p14:creationId xmlns:p14="http://schemas.microsoft.com/office/powerpoint/2010/main" val="2792188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GB" sz="1200" kern="1200" dirty="0" smtClean="0">
                <a:solidFill>
                  <a:schemeClr val="tx1"/>
                </a:solidFill>
                <a:effectLst/>
                <a:latin typeface="+mn-lt"/>
                <a:ea typeface="+mn-ea"/>
                <a:cs typeface="+mn-cs"/>
              </a:rPr>
              <a:t>Nomograms were derived from the two </a:t>
            </a:r>
            <a:r>
              <a:rPr lang="en-US" sz="1200" kern="1200" dirty="0" smtClean="0">
                <a:solidFill>
                  <a:schemeClr val="tx1"/>
                </a:solidFill>
                <a:effectLst/>
                <a:latin typeface="+mn-lt"/>
                <a:ea typeface="+mn-ea"/>
                <a:cs typeface="+mn-cs"/>
              </a:rPr>
              <a:t>multivariable</a:t>
            </a:r>
            <a:r>
              <a:rPr lang="en-GB" sz="1200" kern="1200" dirty="0" smtClean="0">
                <a:solidFill>
                  <a:schemeClr val="tx1"/>
                </a:solidFill>
                <a:effectLst/>
                <a:latin typeface="+mn-lt"/>
                <a:ea typeface="+mn-ea"/>
                <a:cs typeface="+mn-cs"/>
              </a:rPr>
              <a:t> risk prediction </a:t>
            </a:r>
            <a:r>
              <a:rPr lang="en-US" sz="1200" kern="1200" dirty="0" smtClean="0">
                <a:solidFill>
                  <a:schemeClr val="tx1"/>
                </a:solidFill>
                <a:effectLst/>
                <a:latin typeface="+mn-lt"/>
                <a:ea typeface="+mn-ea"/>
                <a:cs typeface="+mn-cs"/>
              </a:rPr>
              <a:t>models </a:t>
            </a:r>
            <a:r>
              <a:rPr lang="en-GB" sz="1200" kern="1200" dirty="0" smtClean="0">
                <a:solidFill>
                  <a:schemeClr val="tx1"/>
                </a:solidFill>
                <a:effectLst/>
                <a:latin typeface="+mn-lt"/>
                <a:ea typeface="+mn-ea"/>
                <a:cs typeface="+mn-cs"/>
              </a:rPr>
              <a:t>to allow classification of patients into risk sets for referral to echocardiography (step 1) and RHC (step 2). </a:t>
            </a:r>
          </a:p>
          <a:p>
            <a:pPr marL="171450" indent="-171450">
              <a:buFont typeface="Arial" pitchFamily="34" charset="0"/>
              <a:buChar char="•"/>
            </a:pPr>
            <a:r>
              <a:rPr lang="en-GB" sz="1200" kern="1200" dirty="0" smtClean="0">
                <a:solidFill>
                  <a:schemeClr val="tx1"/>
                </a:solidFill>
                <a:effectLst/>
                <a:latin typeface="+mn-lt"/>
                <a:ea typeface="+mn-ea"/>
                <a:cs typeface="+mn-cs"/>
              </a:rPr>
              <a:t>This slide shows the nomogram</a:t>
            </a:r>
            <a:r>
              <a:rPr lang="en-GB" sz="1200" kern="1200" baseline="0" dirty="0" smtClean="0">
                <a:solidFill>
                  <a:schemeClr val="tx1"/>
                </a:solidFill>
                <a:effectLst/>
                <a:latin typeface="+mn-lt"/>
                <a:ea typeface="+mn-ea"/>
                <a:cs typeface="+mn-cs"/>
              </a:rPr>
              <a:t> for step 1.</a:t>
            </a:r>
            <a:endParaRPr lang="en-US" dirty="0" smtClean="0"/>
          </a:p>
          <a:p>
            <a:endParaRPr lang="en-GB" dirty="0" smtClean="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43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This slide shows an</a:t>
            </a:r>
            <a:r>
              <a:rPr lang="en-GB" sz="1200" kern="1200" baseline="0" dirty="0" smtClean="0">
                <a:solidFill>
                  <a:schemeClr val="tx1"/>
                </a:solidFill>
                <a:effectLst/>
                <a:latin typeface="+mn-lt"/>
                <a:ea typeface="+mn-ea"/>
                <a:cs typeface="+mn-cs"/>
              </a:rPr>
              <a:t> average non-PH patient</a:t>
            </a:r>
            <a:r>
              <a:rPr lang="en-U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step 1 nomogram.</a:t>
            </a:r>
            <a:endParaRPr lang="en-US"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The slide shows the patient</a:t>
            </a:r>
            <a:r>
              <a:rPr lang="en-US" baseline="0" dirty="0" smtClean="0"/>
              <a:t> values for each of the 6 variables.</a:t>
            </a:r>
            <a:endParaRPr lang="en-US"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45</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For Step 1, the points for each variable can be assigned by drawing a vertical line from the measured value of that variable to the “points” line. </a:t>
            </a:r>
          </a:p>
          <a:p>
            <a:pPr marL="171450" indent="-171450">
              <a:buFont typeface="Arial" pitchFamily="34" charset="0"/>
              <a:buChar char="•"/>
            </a:pPr>
            <a:r>
              <a:rPr lang="en-US" sz="1200" kern="1200" dirty="0" smtClean="0">
                <a:solidFill>
                  <a:schemeClr val="tx1"/>
                </a:solidFill>
                <a:effectLst/>
                <a:latin typeface="+mn-lt"/>
                <a:ea typeface="+mn-ea"/>
                <a:cs typeface="+mn-cs"/>
              </a:rPr>
              <a:t>All variables contribute points irrespective of the measured value; e.g. a negative serum ACA will contribute 50 risk points. If one of the six values is missing, the total score can be calculated with only a minor impact on the model performance.</a:t>
            </a:r>
            <a:r>
              <a:rPr lang="en-GB" sz="1200" kern="1200" dirty="0" smtClean="0">
                <a:solidFill>
                  <a:schemeClr val="tx1"/>
                </a:solidFill>
                <a:effectLst/>
                <a:latin typeface="+mn-lt"/>
                <a:ea typeface="+mn-ea"/>
                <a:cs typeface="+mn-cs"/>
              </a:rPr>
              <a:t> In this case the missing variable is </a:t>
            </a:r>
            <a:r>
              <a:rPr lang="en-US" sz="1200" kern="1200" dirty="0" smtClean="0">
                <a:solidFill>
                  <a:schemeClr val="tx1"/>
                </a:solidFill>
                <a:effectLst/>
                <a:latin typeface="+mn-lt"/>
                <a:ea typeface="+mn-ea"/>
                <a:cs typeface="+mn-cs"/>
              </a:rPr>
              <a:t>assigned 50 points, (except for current/past telangiectasias, which is assigned 65 points).</a:t>
            </a:r>
          </a:p>
          <a:p>
            <a:pPr marL="171450" lvl="0" indent="-171450">
              <a:buFont typeface="Arial" pitchFamily="34" charset="0"/>
              <a:buChar char="•"/>
            </a:pPr>
            <a:r>
              <a:rPr lang="en-US" sz="1200" kern="1200" dirty="0" smtClean="0">
                <a:solidFill>
                  <a:schemeClr val="tx1"/>
                </a:solidFill>
                <a:effectLst/>
                <a:latin typeface="+mn-lt"/>
                <a:ea typeface="+mn-ea"/>
                <a:cs typeface="+mn-cs"/>
              </a:rPr>
              <a:t>The nomograms cannot be reliably used if more than one variable is missing.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46</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Step 1 total risk score is calculated by adding together the points for each variable.</a:t>
            </a:r>
            <a:r>
              <a:rPr lang="en-GB" sz="1200" kern="1200" dirty="0" smtClean="0">
                <a:solidFill>
                  <a:schemeClr val="tx1"/>
                </a:solidFill>
                <a:effectLst/>
                <a:latin typeface="+mn-lt"/>
                <a:ea typeface="+mn-ea"/>
                <a:cs typeface="+mn-cs"/>
              </a:rPr>
              <a:t> If the Step 1 total risk score for your patient is greater than 300, referral for echocardiography is recommended.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E7DD4D5-6C1C-4CE2-BE15-F0C937874816}" type="slidenum">
              <a:rPr lang="en-US" smtClean="0">
                <a:solidFill>
                  <a:prstClr val="black"/>
                </a:solidFill>
              </a:rPr>
              <a:pPr>
                <a:def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kern="1200" dirty="0" smtClean="0">
                <a:solidFill>
                  <a:schemeClr val="tx1"/>
                </a:solidFill>
                <a:effectLst/>
                <a:latin typeface="+mn-lt"/>
                <a:ea typeface="+mn-ea"/>
                <a:cs typeface="+mn-cs"/>
              </a:rPr>
              <a:t>Nomograms were derived from the two </a:t>
            </a:r>
            <a:r>
              <a:rPr lang="en-US" sz="1200" kern="1200" dirty="0" smtClean="0">
                <a:solidFill>
                  <a:schemeClr val="tx1"/>
                </a:solidFill>
                <a:effectLst/>
                <a:latin typeface="+mn-lt"/>
                <a:ea typeface="+mn-ea"/>
                <a:cs typeface="+mn-cs"/>
              </a:rPr>
              <a:t>multivariable</a:t>
            </a:r>
            <a:r>
              <a:rPr lang="en-GB" sz="1200" kern="1200" dirty="0" smtClean="0">
                <a:solidFill>
                  <a:schemeClr val="tx1"/>
                </a:solidFill>
                <a:effectLst/>
                <a:latin typeface="+mn-lt"/>
                <a:ea typeface="+mn-ea"/>
                <a:cs typeface="+mn-cs"/>
              </a:rPr>
              <a:t> risk prediction </a:t>
            </a:r>
            <a:r>
              <a:rPr lang="en-US" sz="1200" kern="1200" dirty="0" smtClean="0">
                <a:solidFill>
                  <a:schemeClr val="tx1"/>
                </a:solidFill>
                <a:effectLst/>
                <a:latin typeface="+mn-lt"/>
                <a:ea typeface="+mn-ea"/>
                <a:cs typeface="+mn-cs"/>
              </a:rPr>
              <a:t>models </a:t>
            </a:r>
            <a:r>
              <a:rPr lang="en-GB" sz="1200" kern="1200" dirty="0" smtClean="0">
                <a:solidFill>
                  <a:schemeClr val="tx1"/>
                </a:solidFill>
                <a:effectLst/>
                <a:latin typeface="+mn-lt"/>
                <a:ea typeface="+mn-ea"/>
                <a:cs typeface="+mn-cs"/>
              </a:rPr>
              <a:t>to allow classification of patients into risk sets for referral to echocardiography (step 1) and RHC (step 2). </a:t>
            </a:r>
          </a:p>
          <a:p>
            <a:pPr marL="171450" indent="-171450">
              <a:buFont typeface="Arial" pitchFamily="34" charset="0"/>
              <a:buChar char="•"/>
            </a:pPr>
            <a:r>
              <a:rPr lang="en-GB" sz="1200" kern="1200" dirty="0" smtClean="0">
                <a:solidFill>
                  <a:schemeClr val="tx1"/>
                </a:solidFill>
                <a:effectLst/>
                <a:latin typeface="+mn-lt"/>
                <a:ea typeface="+mn-ea"/>
                <a:cs typeface="+mn-cs"/>
              </a:rPr>
              <a:t>This slide shows the nomogram</a:t>
            </a:r>
            <a:r>
              <a:rPr lang="en-GB" sz="1200" kern="1200" baseline="0" dirty="0" smtClean="0">
                <a:solidFill>
                  <a:schemeClr val="tx1"/>
                </a:solidFill>
                <a:effectLst/>
                <a:latin typeface="+mn-lt"/>
                <a:ea typeface="+mn-ea"/>
                <a:cs typeface="+mn-cs"/>
              </a:rPr>
              <a:t> for step 2.</a:t>
            </a:r>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48</a:t>
            </a:fld>
            <a:endParaRPr lang="en-GB" dirty="0"/>
          </a:p>
        </p:txBody>
      </p:sp>
    </p:spTree>
    <p:extLst>
      <p:ext uri="{BB962C8B-B14F-4D97-AF65-F5344CB8AC3E}">
        <p14:creationId xmlns:p14="http://schemas.microsoft.com/office/powerpoint/2010/main" val="3646439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slide shows the </a:t>
            </a:r>
            <a:r>
              <a:rPr lang="en-US" sz="1200" kern="1200" dirty="0" smtClean="0">
                <a:solidFill>
                  <a:schemeClr val="tx1"/>
                </a:solidFill>
                <a:effectLst/>
                <a:latin typeface="+mn-lt"/>
                <a:ea typeface="+mn-ea"/>
                <a:cs typeface="+mn-cs"/>
              </a:rPr>
              <a:t>carried forward ‘Step 1 total risk score’ and the two echocardiographic variables.</a:t>
            </a:r>
            <a:endParaRPr lang="en-US"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49</a:t>
            </a:fld>
            <a:endParaRPr lang="en-GB" dirty="0"/>
          </a:p>
        </p:txBody>
      </p:sp>
    </p:spTree>
    <p:extLst>
      <p:ext uri="{BB962C8B-B14F-4D97-AF65-F5344CB8AC3E}">
        <p14:creationId xmlns:p14="http://schemas.microsoft.com/office/powerpoint/2010/main" val="386405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xfrm>
            <a:off x="896526" y="4758389"/>
            <a:ext cx="4917539" cy="4410521"/>
          </a:xfrm>
          <a:noFill/>
          <a:ln/>
        </p:spPr>
        <p:txBody>
          <a:bodyPr/>
          <a:lstStyle/>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diagnosis of SSc is generally suggested by the presence of typical skin thickening and hardening (sclerosis) which usually begins with the fingers. </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Raynaud’s phenomenon usually precedes the skin involvement by several weeks to several years. </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diagnosis is supported by the presence of additional extra-cutaneous features, capillaroscopic abnormalities, and characteristic autoantibodies. </a:t>
            </a:r>
          </a:p>
          <a:p>
            <a:pPr marL="171450" indent="-171450">
              <a:buFont typeface="Arial" pitchFamily="34" charset="0"/>
              <a:buChar char="•"/>
            </a:pPr>
            <a:endParaRPr lang="en-GB" sz="1200" b="0" i="0" u="none" strike="noStrike" kern="1200" baseline="0" dirty="0" smtClean="0">
              <a:solidFill>
                <a:schemeClr val="tx1"/>
              </a:solidFill>
              <a:latin typeface="+mn-lt"/>
              <a:ea typeface="+mn-ea"/>
              <a:cs typeface="+mn-cs"/>
            </a:endParaRP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combination of skin induration and one or more of the following clinical features supports the diagnosis of SSc:</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Heartburn and/or dysphagia of new onset due to distal esophageal dysmotility</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Acute onset of hypertension and renal insufficiency</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Dyspnea on exertion associated with interstitial lung disease</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Dyspnea on exertion associated with pulmonary arterial hypertension</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Diarrhea with malabsorption or intestinal pseudo-obstruction</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Facial, tongue, lip, or hand telangiectasia</a:t>
            </a:r>
          </a:p>
          <a:p>
            <a:pPr marL="628650" lvl="1" indent="-171450">
              <a:buFont typeface="Arial" pitchFamily="34" charset="0"/>
              <a:buChar char="•"/>
            </a:pPr>
            <a:r>
              <a:rPr lang="en-GB" sz="1200" b="0" i="0" u="none" strike="noStrike" kern="1200" baseline="0" dirty="0" smtClean="0">
                <a:solidFill>
                  <a:schemeClr val="tx1"/>
                </a:solidFill>
                <a:latin typeface="+mn-lt"/>
                <a:ea typeface="+mn-ea"/>
                <a:cs typeface="+mn-cs"/>
              </a:rPr>
              <a:t>Digital ulcer and or digital pitting scar</a:t>
            </a:r>
          </a:p>
          <a:p>
            <a:pPr marL="628650" lvl="1" indent="-171450">
              <a:buFont typeface="Arial" pitchFamily="34" charset="0"/>
              <a:buChar char="•"/>
            </a:pPr>
            <a:r>
              <a:rPr lang="fr-FR" sz="1200" b="0" i="0" u="none" strike="noStrike" kern="1200" baseline="0" dirty="0" smtClean="0">
                <a:solidFill>
                  <a:schemeClr val="tx1"/>
                </a:solidFill>
                <a:latin typeface="+mn-lt"/>
                <a:ea typeface="+mn-ea"/>
                <a:cs typeface="+mn-cs"/>
              </a:rPr>
              <a:t>Typical microvascular changes on nailfold </a:t>
            </a:r>
            <a:r>
              <a:rPr lang="en-GB" sz="1200" b="0" i="0" u="none" strike="noStrike" kern="1200" baseline="0" dirty="0" smtClean="0">
                <a:solidFill>
                  <a:schemeClr val="tx1"/>
                </a:solidFill>
                <a:latin typeface="+mn-lt"/>
                <a:ea typeface="+mn-ea"/>
                <a:cs typeface="+mn-cs"/>
              </a:rPr>
              <a:t>capillaroscopy.</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presence of characteristic autoantibodies is supportive of the diagnosis of SSc. Specific autoantibodies include anti-centromere (ACA), anti-topoisomerase-I (Scl-70), anti-RNA polymerase, or U3-RNP antibodies. Antinuclear antibody positivity (with a nucleolar staining pattern) is also frequently observed. </a:t>
            </a:r>
            <a:endParaRPr lang="en-US" dirty="0" smtClean="0">
              <a:ea typeface="MS PGothic"/>
              <a:cs typeface="MS PGothic"/>
            </a:endParaRPr>
          </a:p>
        </p:txBody>
      </p:sp>
      <p:sp>
        <p:nvSpPr>
          <p:cNvPr id="25603" name="Slide Number Placeholder 3"/>
          <p:cNvSpPr>
            <a:spLocks noGrp="1"/>
          </p:cNvSpPr>
          <p:nvPr>
            <p:ph type="sldNum" sz="quarter" idx="5"/>
          </p:nvPr>
        </p:nvSpPr>
        <p:spPr>
          <a:noFill/>
        </p:spPr>
        <p:txBody>
          <a:bodyPr/>
          <a:lstStyle/>
          <a:p>
            <a:fld id="{1F041CCB-DEC4-435D-A63A-8AB5C000706C}" type="slidenum">
              <a:rPr lang="en-US" smtClean="0">
                <a:solidFill>
                  <a:prstClr val="black"/>
                </a:solidFill>
              </a:rPr>
              <a:pPr/>
              <a:t>5</a:t>
            </a:fld>
            <a:endParaRPr lang="en-US" dirty="0" smtClean="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For Step 2, the points for each variable (i.e. the 2 echocardiography variables and the Step 1 total risk score) are assigned by drawing a vertical line from the value of that variable to the “points” line.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Values for all Step 2 variables are required to calculate the Step 2 total risk score. </a:t>
            </a:r>
          </a:p>
          <a:p>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50</a:t>
            </a:fld>
            <a:endParaRPr lang="en-GB" dirty="0"/>
          </a:p>
        </p:txBody>
      </p:sp>
    </p:spTree>
    <p:extLst>
      <p:ext uri="{BB962C8B-B14F-4D97-AF65-F5344CB8AC3E}">
        <p14:creationId xmlns:p14="http://schemas.microsoft.com/office/powerpoint/2010/main" val="3438221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Step 2 total risk score is calculated by adding together the points for each variable.</a:t>
            </a:r>
            <a:r>
              <a:rPr lang="en-GB"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smtClean="0">
                <a:solidFill>
                  <a:schemeClr val="tx1"/>
                </a:solidFill>
                <a:effectLst/>
                <a:latin typeface="+mn-lt"/>
                <a:ea typeface="+mn-ea"/>
                <a:cs typeface="+mn-cs"/>
              </a:rPr>
              <a:t>If the Step 2 total risk score for your patient are greater than 35, referral for right heart catheterization is recommended. </a:t>
            </a:r>
            <a:endParaRPr lang="en-GB" dirty="0"/>
          </a:p>
        </p:txBody>
      </p:sp>
      <p:sp>
        <p:nvSpPr>
          <p:cNvPr id="4" name="Slide Number Placeholder 3"/>
          <p:cNvSpPr>
            <a:spLocks noGrp="1"/>
          </p:cNvSpPr>
          <p:nvPr>
            <p:ph type="sldNum" sz="quarter" idx="10"/>
          </p:nvPr>
        </p:nvSpPr>
        <p:spPr/>
        <p:txBody>
          <a:bodyPr/>
          <a:lstStyle/>
          <a:p>
            <a:fld id="{0BBAE5E9-C431-4165-A07F-85100FADAB76}" type="slidenum">
              <a:rPr lang="en-GB" smtClean="0"/>
              <a:pPr/>
              <a:t>51</a:t>
            </a:fld>
            <a:endParaRPr lang="en-GB" dirty="0"/>
          </a:p>
        </p:txBody>
      </p:sp>
    </p:spTree>
    <p:extLst>
      <p:ext uri="{BB962C8B-B14F-4D97-AF65-F5344CB8AC3E}">
        <p14:creationId xmlns:p14="http://schemas.microsoft.com/office/powerpoint/2010/main" val="384679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901700" y="739775"/>
            <a:ext cx="4927600" cy="3697288"/>
          </a:xfrm>
          <a:ln/>
        </p:spPr>
      </p:sp>
      <p:sp>
        <p:nvSpPr>
          <p:cNvPr id="27650" name="Rectangle 3"/>
          <p:cNvSpPr>
            <a:spLocks noGrp="1" noChangeArrowheads="1"/>
          </p:cNvSpPr>
          <p:nvPr>
            <p:ph type="body" idx="1"/>
          </p:nvPr>
        </p:nvSpPr>
        <p:spPr>
          <a:xfrm>
            <a:off x="890246" y="4739500"/>
            <a:ext cx="5385427" cy="4432557"/>
          </a:xfrm>
          <a:noFill/>
          <a:ln/>
        </p:spPr>
        <p:txBody>
          <a:bodyPr/>
          <a:lstStyle/>
          <a:p>
            <a:pPr marL="171450" indent="-171450">
              <a:buFont typeface="Arial" pitchFamily="34" charset="0"/>
              <a:buChar char="•"/>
            </a:pPr>
            <a:r>
              <a:rPr lang="en-GB" dirty="0" smtClean="0"/>
              <a:t>This slide highlights they key differences between the two types of SSc:</a:t>
            </a:r>
          </a:p>
          <a:p>
            <a:endParaRPr lang="en-GB" b="1" dirty="0" smtClean="0"/>
          </a:p>
          <a:p>
            <a:pPr marL="171450" indent="-171450">
              <a:buFont typeface="Arial" pitchFamily="34" charset="0"/>
              <a:buChar char="•"/>
            </a:pPr>
            <a:r>
              <a:rPr lang="en-GB" b="0" dirty="0" smtClean="0"/>
              <a:t>lcSSc is defined by skin thickening in areas solely distal to the elbows and knees, with or without facial effects, such as telangiectases. In contrast, dcSSc is defined by the presence of skin thickening that is proximal, as well as distal, to the elbows and knees, with or without facial or truncal effects. </a:t>
            </a:r>
          </a:p>
          <a:p>
            <a:pPr marL="171450" indent="-171450">
              <a:buFont typeface="Arial" pitchFamily="34" charset="0"/>
              <a:buChar char="•"/>
            </a:pPr>
            <a:r>
              <a:rPr lang="en-GB" b="0" dirty="0" smtClean="0"/>
              <a:t>Therefore, in lcSSc, the characteristic hardening of the skin seen in SSc is usually confined to the hands, feet and face. You may hear lcSSc referred to as “CREST” syndrome, a previously used acronym describing the main features of lcSSc: </a:t>
            </a:r>
            <a:r>
              <a:rPr lang="en-GB" b="0" u="sng" dirty="0" smtClean="0"/>
              <a:t>C</a:t>
            </a:r>
            <a:r>
              <a:rPr lang="en-GB" b="0" dirty="0" smtClean="0"/>
              <a:t>alcinosis (calcium deposits in the soft tissues), </a:t>
            </a:r>
            <a:r>
              <a:rPr lang="en-GB" b="0" u="sng" dirty="0" smtClean="0"/>
              <a:t>R</a:t>
            </a:r>
            <a:r>
              <a:rPr lang="en-GB" b="0" dirty="0" smtClean="0"/>
              <a:t>aynaud’s phenomenon </a:t>
            </a:r>
            <a:r>
              <a:rPr lang="en-GB" dirty="0" smtClean="0"/>
              <a:t>(a vasoconstrictive disorder of the fingers), </a:t>
            </a:r>
            <a:r>
              <a:rPr lang="en-GB" u="sng" dirty="0" smtClean="0"/>
              <a:t>E</a:t>
            </a:r>
            <a:r>
              <a:rPr lang="en-GB" dirty="0" smtClean="0"/>
              <a:t>sophageal dysmotility, </a:t>
            </a:r>
            <a:r>
              <a:rPr lang="en-GB" u="sng" dirty="0" smtClean="0"/>
              <a:t>S</a:t>
            </a:r>
            <a:r>
              <a:rPr lang="en-GB" dirty="0" smtClean="0"/>
              <a:t>clerodactyly (localized thickening and tightness of the skin of the fingers and toes), and </a:t>
            </a:r>
            <a:r>
              <a:rPr lang="en-GB" u="sng" dirty="0" smtClean="0"/>
              <a:t>T</a:t>
            </a:r>
            <a:r>
              <a:rPr lang="en-GB" dirty="0" smtClean="0"/>
              <a:t>elangiectasis (the appearance of small enlarged blood vessels near the surface of the skin). </a:t>
            </a:r>
          </a:p>
          <a:p>
            <a:endParaRPr lang="en-GB" dirty="0" smtClean="0"/>
          </a:p>
          <a:p>
            <a:pPr marL="171450" indent="-171450">
              <a:buFont typeface="Arial" pitchFamily="34" charset="0"/>
              <a:buChar char="•"/>
            </a:pPr>
            <a:r>
              <a:rPr lang="en-GB" b="0" dirty="0" smtClean="0"/>
              <a:t>dcSSc is a severe form of the disease which is characterized by a more rapid onset, more widespread skin hardening, and more severe internal organ damage.</a:t>
            </a:r>
          </a:p>
          <a:p>
            <a:pPr marL="171450" indent="-171450">
              <a:buFont typeface="Arial" pitchFamily="34" charset="0"/>
              <a:buChar char="•"/>
            </a:pPr>
            <a:r>
              <a:rPr lang="en-GB" b="0" dirty="0" smtClean="0"/>
              <a:t>Internal organ involvement is most common in dcSSc, although it can evolve in both subsets of disease. One of the most common manifestations of lung involvement is pulmonary arterial hypertension (PAH), which is present in up to 16% of patients with SSc. In summary, several organs can be involved in patients with SSc:</a:t>
            </a:r>
          </a:p>
          <a:p>
            <a:pPr marL="628650" lvl="1" indent="-171450">
              <a:buFont typeface="Arial" pitchFamily="34" charset="0"/>
              <a:buChar char="•"/>
            </a:pPr>
            <a:r>
              <a:rPr lang="en-GB" b="0" dirty="0" smtClean="0"/>
              <a:t>Kidney: scleroderma renal crisis</a:t>
            </a:r>
          </a:p>
          <a:p>
            <a:pPr marL="628650" lvl="1" indent="-171450">
              <a:buFont typeface="Arial" pitchFamily="34" charset="0"/>
              <a:buChar char="•"/>
            </a:pPr>
            <a:r>
              <a:rPr lang="en-GB" b="0" dirty="0" smtClean="0"/>
              <a:t>Lung: PAH and interstitial lung disease (ILD)</a:t>
            </a:r>
          </a:p>
          <a:p>
            <a:pPr marL="628650" lvl="1" indent="-171450">
              <a:buFont typeface="Arial" pitchFamily="34" charset="0"/>
              <a:buChar char="•"/>
            </a:pPr>
            <a:r>
              <a:rPr lang="en-GB" b="0" dirty="0" smtClean="0"/>
              <a:t>Gastro-intestinal tract: gastro-esophageal reflux disease (GERD)</a:t>
            </a:r>
          </a:p>
          <a:p>
            <a:pPr marL="628650" lvl="1" indent="-171450">
              <a:buFont typeface="Arial" pitchFamily="34" charset="0"/>
              <a:buChar char="•"/>
            </a:pPr>
            <a:r>
              <a:rPr lang="en-GB" b="0" dirty="0" smtClean="0"/>
              <a:t>Skin: thickening, Raynaud’s phenomenon, digital ulcers (DUs)</a:t>
            </a:r>
          </a:p>
          <a:p>
            <a:pPr marL="628650" lvl="1" indent="-171450">
              <a:buFont typeface="Arial" pitchFamily="34" charset="0"/>
              <a:buChar char="•"/>
            </a:pPr>
            <a:r>
              <a:rPr lang="en-GB" b="0" dirty="0" smtClean="0"/>
              <a:t>Heart: fibrosis, conduction problems.</a:t>
            </a:r>
          </a:p>
          <a:p>
            <a:pPr eaLnBrk="1" hangingPunct="1">
              <a:tabLst>
                <a:tab pos="174625" algn="l"/>
              </a:tabLst>
            </a:pPr>
            <a:endParaRPr lang="en-US" dirty="0" smtClean="0">
              <a:ea typeface="MS PGothic"/>
              <a:cs typeface="MS PGothic"/>
            </a:endParaRPr>
          </a:p>
        </p:txBody>
      </p:sp>
      <p:sp>
        <p:nvSpPr>
          <p:cNvPr id="27651" name="Slide Number Placeholder 3"/>
          <p:cNvSpPr txBox="1">
            <a:spLocks noGrp="1"/>
          </p:cNvSpPr>
          <p:nvPr/>
        </p:nvSpPr>
        <p:spPr bwMode="auto">
          <a:xfrm>
            <a:off x="3801202" y="9359371"/>
            <a:ext cx="2904677" cy="532033"/>
          </a:xfrm>
          <a:prstGeom prst="rect">
            <a:avLst/>
          </a:prstGeom>
          <a:noFill/>
          <a:ln w="9525">
            <a:noFill/>
            <a:miter lim="800000"/>
            <a:headEnd/>
            <a:tailEnd/>
          </a:ln>
        </p:spPr>
        <p:txBody>
          <a:bodyPr lIns="92395" tIns="46198" rIns="92395" bIns="46198" anchor="b"/>
          <a:lstStyle/>
          <a:p>
            <a:pPr algn="r" eaLnBrk="0" fontAlgn="base" hangingPunct="0">
              <a:spcBef>
                <a:spcPct val="0"/>
              </a:spcBef>
              <a:spcAft>
                <a:spcPct val="0"/>
              </a:spcAft>
            </a:pPr>
            <a:fld id="{673CD007-0C6A-4D47-9DDC-EE0C31FCB78D}" type="slidenum">
              <a:rPr lang="en-US" sz="1200">
                <a:solidFill>
                  <a:prstClr val="black"/>
                </a:solidFill>
                <a:latin typeface="Times" pitchFamily="18" charset="0"/>
                <a:ea typeface="MS PGothic"/>
              </a:rPr>
              <a:pPr algn="r" eaLnBrk="0" fontAlgn="base" hangingPunct="0">
                <a:spcBef>
                  <a:spcPct val="0"/>
                </a:spcBef>
                <a:spcAft>
                  <a:spcPct val="0"/>
                </a:spcAft>
              </a:pPr>
              <a:t>6</a:t>
            </a:fld>
            <a:endParaRPr lang="en-US" sz="1200" dirty="0">
              <a:solidFill>
                <a:prstClr val="black"/>
              </a:solidFill>
              <a:latin typeface="Times" pitchFamily="18" charset="0"/>
              <a:ea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901700" y="739775"/>
            <a:ext cx="4927600" cy="3697288"/>
          </a:xfrm>
          <a:ln/>
        </p:spPr>
      </p:sp>
      <p:sp>
        <p:nvSpPr>
          <p:cNvPr id="29698" name="Rectangle 3"/>
          <p:cNvSpPr>
            <a:spLocks noGrp="1" noChangeArrowheads="1"/>
          </p:cNvSpPr>
          <p:nvPr>
            <p:ph type="body" idx="1"/>
          </p:nvPr>
        </p:nvSpPr>
        <p:spPr>
          <a:xfrm>
            <a:off x="901234" y="4748944"/>
            <a:ext cx="5383858" cy="4432557"/>
          </a:xfrm>
          <a:noFill/>
          <a:ln/>
        </p:spPr>
        <p:txBody>
          <a:bodyPr/>
          <a:lstStyle/>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slide show the changes in causes of SSc-related deaths over time. </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frequency of renal crisis deaths dramatically decreased over the 30-year time period, probably due to earlier diagnosis and aggressive use of angiotensin converting enzyme inhibitors which can prevent or even reverse renal failure.</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 proportion of scleroderma patients who died of pulmonary fibrosis increased. It is possible that patients who would have died of other SSc-related causes in the 1970s are now living longer. These additional years along with slow progression of fibrosis, aging, or infection are likely to contribute to the increase in deaths from pulmonary fibrosis.</a:t>
            </a:r>
          </a:p>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Pulmonary arterial hypertension was the second most frequent cause of scleroderma related deaths in the 1970s and it has continued to be a leading cause of death. The increase in deaths from PAH is likely to be as a result of more aggressive search for PAH since treatment had become available.</a:t>
            </a:r>
          </a:p>
          <a:p>
            <a:pPr marL="171450" indent="-171450">
              <a:buFont typeface="Arial" pitchFamily="34" charset="0"/>
              <a:buChar char="•"/>
            </a:pPr>
            <a:endParaRPr lang="en-GB" sz="1200" b="0" i="0" u="none" strike="noStrike" kern="1200" baseline="0" dirty="0" smtClean="0">
              <a:solidFill>
                <a:schemeClr val="tx1"/>
              </a:solidFill>
              <a:latin typeface="+mn-lt"/>
              <a:ea typeface="+mn-ea"/>
              <a:cs typeface="+mn-cs"/>
            </a:endParaRPr>
          </a:p>
        </p:txBody>
      </p:sp>
      <p:sp>
        <p:nvSpPr>
          <p:cNvPr id="29699" name="Slide Number Placeholder 3"/>
          <p:cNvSpPr txBox="1">
            <a:spLocks noGrp="1"/>
          </p:cNvSpPr>
          <p:nvPr/>
        </p:nvSpPr>
        <p:spPr bwMode="auto">
          <a:xfrm>
            <a:off x="3801202" y="9359371"/>
            <a:ext cx="2904677" cy="532033"/>
          </a:xfrm>
          <a:prstGeom prst="rect">
            <a:avLst/>
          </a:prstGeom>
          <a:noFill/>
          <a:ln w="9525">
            <a:noFill/>
            <a:miter lim="800000"/>
            <a:headEnd/>
            <a:tailEnd/>
          </a:ln>
        </p:spPr>
        <p:txBody>
          <a:bodyPr lIns="92395" tIns="46198" rIns="92395" bIns="46198" anchor="b"/>
          <a:lstStyle/>
          <a:p>
            <a:pPr algn="r" eaLnBrk="0" fontAlgn="base" hangingPunct="0">
              <a:spcBef>
                <a:spcPct val="0"/>
              </a:spcBef>
              <a:spcAft>
                <a:spcPct val="0"/>
              </a:spcAft>
            </a:pPr>
            <a:fld id="{DC4FA4CB-1B60-4A0E-86AA-9AE95091863D}" type="slidenum">
              <a:rPr lang="en-US" sz="1200">
                <a:solidFill>
                  <a:prstClr val="black"/>
                </a:solidFill>
                <a:latin typeface="Times" pitchFamily="18" charset="0"/>
                <a:ea typeface="MS PGothic"/>
              </a:rPr>
              <a:pPr algn="r" eaLnBrk="0" fontAlgn="base" hangingPunct="0">
                <a:spcBef>
                  <a:spcPct val="0"/>
                </a:spcBef>
                <a:spcAft>
                  <a:spcPct val="0"/>
                </a:spcAft>
              </a:pPr>
              <a:t>7</a:t>
            </a:fld>
            <a:endParaRPr lang="en-US" sz="1200" dirty="0">
              <a:solidFill>
                <a:prstClr val="black"/>
              </a:solidFill>
              <a:latin typeface="Times" pitchFamily="18" charset="0"/>
              <a:ea typeface="MS P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pPr eaLnBrk="1" hangingPunct="1"/>
            <a:endParaRPr lang="en-US" dirty="0" smtClean="0">
              <a:ea typeface="MS PGothic"/>
              <a:cs typeface="MS PGothic"/>
            </a:endParaRPr>
          </a:p>
        </p:txBody>
      </p:sp>
      <p:sp>
        <p:nvSpPr>
          <p:cNvPr id="19459" name="Slide Number Placeholder 3"/>
          <p:cNvSpPr>
            <a:spLocks noGrp="1"/>
          </p:cNvSpPr>
          <p:nvPr>
            <p:ph type="sldNum" sz="quarter" idx="5"/>
          </p:nvPr>
        </p:nvSpPr>
        <p:spPr>
          <a:noFill/>
        </p:spPr>
        <p:txBody>
          <a:bodyPr/>
          <a:lstStyle/>
          <a:p>
            <a:fld id="{A736F8ED-ECDC-4534-B9BA-F840096E7A0A}" type="slidenum">
              <a:rPr lang="en-US" smtClean="0">
                <a:solidFill>
                  <a:prstClr val="black"/>
                </a:solidFill>
              </a:rPr>
              <a:pPr/>
              <a:t>8</a:t>
            </a:fld>
            <a:endParaRPr lang="en-US" dirty="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901700" y="739775"/>
            <a:ext cx="4927600" cy="3697288"/>
          </a:xfrm>
          <a:ln/>
        </p:spPr>
      </p:sp>
      <p:sp>
        <p:nvSpPr>
          <p:cNvPr id="29698" name="Rectangle 3"/>
          <p:cNvSpPr>
            <a:spLocks noGrp="1" noChangeArrowheads="1"/>
          </p:cNvSpPr>
          <p:nvPr>
            <p:ph type="body" idx="1"/>
          </p:nvPr>
        </p:nvSpPr>
        <p:spPr>
          <a:xfrm>
            <a:off x="901234" y="4748944"/>
            <a:ext cx="5383858" cy="4432557"/>
          </a:xfrm>
          <a:noFill/>
          <a:ln/>
        </p:spPr>
        <p:txBody>
          <a:bodyPr/>
          <a:lstStyle/>
          <a:p>
            <a:pPr algn="l" eaLnBrk="1" hangingPunct="1"/>
            <a:endParaRPr lang="en-US" dirty="0" smtClean="0">
              <a:ea typeface="MS PGothic"/>
              <a:cs typeface="MS PGothic"/>
            </a:endParaRPr>
          </a:p>
        </p:txBody>
      </p:sp>
      <p:sp>
        <p:nvSpPr>
          <p:cNvPr id="29699" name="Slide Number Placeholder 3"/>
          <p:cNvSpPr txBox="1">
            <a:spLocks noGrp="1"/>
          </p:cNvSpPr>
          <p:nvPr/>
        </p:nvSpPr>
        <p:spPr bwMode="auto">
          <a:xfrm>
            <a:off x="3801202" y="9359371"/>
            <a:ext cx="2904677" cy="532033"/>
          </a:xfrm>
          <a:prstGeom prst="rect">
            <a:avLst/>
          </a:prstGeom>
          <a:noFill/>
          <a:ln w="9525">
            <a:noFill/>
            <a:miter lim="800000"/>
            <a:headEnd/>
            <a:tailEnd/>
          </a:ln>
        </p:spPr>
        <p:txBody>
          <a:bodyPr lIns="92395" tIns="46198" rIns="92395" bIns="46198" anchor="b"/>
          <a:lstStyle/>
          <a:p>
            <a:pPr algn="r" eaLnBrk="0" fontAlgn="base" hangingPunct="0">
              <a:spcBef>
                <a:spcPct val="0"/>
              </a:spcBef>
              <a:spcAft>
                <a:spcPct val="0"/>
              </a:spcAft>
            </a:pPr>
            <a:fld id="{DC4FA4CB-1B60-4A0E-86AA-9AE95091863D}" type="slidenum">
              <a:rPr lang="en-US" sz="1200">
                <a:solidFill>
                  <a:prstClr val="black"/>
                </a:solidFill>
                <a:latin typeface="Times" pitchFamily="18" charset="0"/>
                <a:ea typeface="MS PGothic"/>
              </a:rPr>
              <a:pPr algn="r" eaLnBrk="0" fontAlgn="base" hangingPunct="0">
                <a:spcBef>
                  <a:spcPct val="0"/>
                </a:spcBef>
                <a:spcAft>
                  <a:spcPct val="0"/>
                </a:spcAft>
              </a:pPr>
              <a:t>9</a:t>
            </a:fld>
            <a:endParaRPr lang="en-US" sz="1200" dirty="0">
              <a:solidFill>
                <a:prstClr val="black"/>
              </a:solidFill>
              <a:latin typeface="Times" pitchFamily="18" charset="0"/>
              <a:ea typeface="MS P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p:nvPr userDrawn="1"/>
        </p:nvSpPr>
        <p:spPr>
          <a:xfrm>
            <a:off x="0" y="3980329"/>
            <a:ext cx="9144000" cy="1733550"/>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3" name="Subtitle 2"/>
          <p:cNvSpPr>
            <a:spLocks noGrp="1"/>
          </p:cNvSpPr>
          <p:nvPr>
            <p:ph type="subTitle" idx="1" hasCustomPrompt="1"/>
          </p:nvPr>
        </p:nvSpPr>
        <p:spPr>
          <a:xfrm>
            <a:off x="685800" y="4069976"/>
            <a:ext cx="7838440" cy="1568824"/>
          </a:xfrm>
          <a:prstGeom prst="rect">
            <a:avLst/>
          </a:prstGeom>
        </p:spPr>
        <p:txBody>
          <a:bodyPr/>
          <a:lstStyle>
            <a:lvl1pPr marL="0" indent="0" algn="l">
              <a:buNone/>
              <a:defRPr sz="4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0343375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1"/>
          <p:cNvSpPr>
            <a:spLocks noGrp="1"/>
          </p:cNvSpPr>
          <p:nvPr>
            <p:ph type="title" hasCustomPrompt="1"/>
          </p:nvPr>
        </p:nvSpPr>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3048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7"/>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11397817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1"/>
          <p:cNvSpPr>
            <a:spLocks noGrp="1"/>
          </p:cNvSpPr>
          <p:nvPr>
            <p:ph type="title" hasCustomPrompt="1"/>
          </p:nvPr>
        </p:nvSpPr>
        <p:spPr/>
        <p:txBody>
          <a:bodyPr/>
          <a:lstStyle>
            <a:lvl1pPr>
              <a:defRPr sz="3600"/>
            </a:lvl1pPr>
          </a:lstStyle>
          <a:p>
            <a:r>
              <a:rPr lang="en-US" dirty="0" smtClean="0"/>
              <a:t>Click to edit master title style</a:t>
            </a:r>
            <a:endParaRPr lang="en-GB" dirty="0"/>
          </a:p>
        </p:txBody>
      </p:sp>
      <p:sp>
        <p:nvSpPr>
          <p:cNvPr id="8" name="Rectangle 7"/>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13204903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2800" b="1" cap="none">
                <a:solidFill>
                  <a:schemeClr val="tx2"/>
                </a:solidFill>
              </a:defRPr>
            </a:lvl1pPr>
          </a:lstStyle>
          <a:p>
            <a:r>
              <a:rPr lang="en-US" dirty="0" smtClean="0"/>
              <a:t>Click edit master title style</a:t>
            </a:r>
            <a:endParaRPr lang="en-GB" dirty="0"/>
          </a:p>
        </p:txBody>
      </p:sp>
      <p:sp>
        <p:nvSpPr>
          <p:cNvPr id="3" name="Text Placeholder 2"/>
          <p:cNvSpPr>
            <a:spLocks noGrp="1"/>
          </p:cNvSpPr>
          <p:nvPr>
            <p:ph type="body" idx="1" hasCustomPrompt="1"/>
          </p:nvPr>
        </p:nvSpPr>
        <p:spPr>
          <a:xfrm>
            <a:off x="722313" y="2716213"/>
            <a:ext cx="7772400" cy="1500187"/>
          </a:xfrm>
          <a:prstGeom prst="rect">
            <a:avLst/>
          </a:prstGeom>
        </p:spPr>
        <p:txBody>
          <a:bodyPr anchor="b"/>
          <a:lstStyle>
            <a:lvl1pPr marL="0" indent="0">
              <a:buNone/>
              <a:defRPr sz="36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38911607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Rectangle 8"/>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31657251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Rectangle 10"/>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31635162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Rectangle 5"/>
          <p:cNvSpPr/>
          <p:nvPr userDrawn="1"/>
        </p:nvSpPr>
        <p:spPr>
          <a:xfrm>
            <a:off x="0" y="0"/>
            <a:ext cx="9144000" cy="1209675"/>
          </a:xfrm>
          <a:prstGeom prst="rect">
            <a:avLst/>
          </a:prstGeom>
          <a:solidFill>
            <a:srgbClr val="0047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7" name="Rectangle 6"/>
          <p:cNvSpPr/>
          <p:nvPr userDrawn="1"/>
        </p:nvSpPr>
        <p:spPr>
          <a:xfrm>
            <a:off x="0" y="1192213"/>
            <a:ext cx="9144000" cy="1079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11893598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5506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9" name="Title Placeholder 1"/>
          <p:cNvSpPr>
            <a:spLocks noGrp="1"/>
          </p:cNvSpPr>
          <p:nvPr>
            <p:ph type="title"/>
          </p:nvPr>
        </p:nvSpPr>
        <p:spPr bwMode="auto">
          <a:xfrm>
            <a:off x="304800" y="25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0" name="Text Placeholder 9"/>
          <p:cNvSpPr>
            <a:spLocks noGrp="1"/>
          </p:cNvSpPr>
          <p:nvPr>
            <p:ph type="body" idx="1"/>
          </p:nvPr>
        </p:nvSpPr>
        <p:spPr bwMode="auto">
          <a:xfrm>
            <a:off x="3048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340282275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82" r:id="rId3"/>
    <p:sldLayoutId id="2147483778" r:id="rId4"/>
    <p:sldLayoutId id="2147483779" r:id="rId5"/>
    <p:sldLayoutId id="2147483780" r:id="rId6"/>
    <p:sldLayoutId id="2147483781" r:id="rId7"/>
    <p:sldLayoutId id="2147483783" r:id="rId8"/>
  </p:sldLayoutIdLst>
  <p:timing>
    <p:tnLst>
      <p:par>
        <p:cTn id="1" dur="indefinite" restart="never" nodeType="tmRoot"/>
      </p:par>
    </p:tnLst>
  </p:timing>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58775" indent="-358775" algn="l" rtl="0" eaLnBrk="0" fontAlgn="base" hangingPunct="0">
        <a:spcBef>
          <a:spcPts val="500"/>
        </a:spcBef>
        <a:spcAft>
          <a:spcPts val="500"/>
        </a:spcAft>
        <a:buClr>
          <a:schemeClr val="bg2"/>
        </a:buClr>
        <a:buFont typeface="Wingdings" pitchFamily="2" charset="2"/>
        <a:buChar char="§"/>
        <a:defRPr lang="en-US" sz="2800" kern="1200" dirty="0">
          <a:solidFill>
            <a:schemeClr val="tx2"/>
          </a:solidFill>
          <a:latin typeface="+mn-lt"/>
          <a:ea typeface="+mn-ea"/>
          <a:cs typeface="+mn-cs"/>
        </a:defRPr>
      </a:lvl1pPr>
      <a:lvl2pPr marL="719138" indent="-358775" algn="l" rtl="0" eaLnBrk="0" fontAlgn="base" hangingPunct="0">
        <a:spcBef>
          <a:spcPts val="500"/>
        </a:spcBef>
        <a:spcAft>
          <a:spcPts val="500"/>
        </a:spcAft>
        <a:buClr>
          <a:srgbClr val="2082C1"/>
        </a:buClr>
        <a:buFont typeface="Arial" charset="0"/>
        <a:buChar char="–"/>
        <a:defRPr lang="en-US" sz="2400" kern="1200" dirty="0">
          <a:solidFill>
            <a:schemeClr val="tx2"/>
          </a:solidFill>
          <a:latin typeface="+mn-lt"/>
          <a:ea typeface="+mn-ea"/>
          <a:cs typeface="+mn-cs"/>
        </a:defRPr>
      </a:lvl2pPr>
      <a:lvl3pPr marL="1079500" indent="-358775" algn="l" rtl="0" eaLnBrk="0" fontAlgn="base" hangingPunct="0">
        <a:spcBef>
          <a:spcPts val="500"/>
        </a:spcBef>
        <a:spcAft>
          <a:spcPts val="500"/>
        </a:spcAft>
        <a:buClr>
          <a:srgbClr val="9F9F9F"/>
        </a:buClr>
        <a:buFont typeface="Wingdings" pitchFamily="2" charset="2"/>
        <a:buChar char="§"/>
        <a:defRPr lang="en-US" sz="2000" kern="1200" dirty="0">
          <a:solidFill>
            <a:schemeClr val="tx2"/>
          </a:solidFill>
          <a:latin typeface="+mn-lt"/>
          <a:ea typeface="+mn-ea"/>
          <a:cs typeface="+mn-cs"/>
        </a:defRPr>
      </a:lvl3pPr>
      <a:lvl4pPr marL="1439863" indent="-358775" algn="l" rtl="0" eaLnBrk="0" fontAlgn="base" hangingPunct="0">
        <a:spcBef>
          <a:spcPts val="500"/>
        </a:spcBef>
        <a:spcAft>
          <a:spcPts val="500"/>
        </a:spcAft>
        <a:buClr>
          <a:srgbClr val="7F7F7F"/>
        </a:buClr>
        <a:buFont typeface="Wingdings" pitchFamily="2" charset="2"/>
        <a:buChar char="§"/>
        <a:defRPr lang="en-US" sz="1600" kern="1200" dirty="0">
          <a:solidFill>
            <a:schemeClr val="tx2"/>
          </a:solidFill>
          <a:latin typeface="+mn-lt"/>
          <a:ea typeface="+mn-ea"/>
          <a:cs typeface="+mn-cs"/>
        </a:defRPr>
      </a:lvl4pPr>
      <a:lvl5pPr marL="1798638" indent="-358775" algn="l" rtl="0" eaLnBrk="0" fontAlgn="base" hangingPunct="0">
        <a:spcBef>
          <a:spcPts val="500"/>
        </a:spcBef>
        <a:spcAft>
          <a:spcPts val="500"/>
        </a:spcAft>
        <a:buClr>
          <a:srgbClr val="7F7F7F"/>
        </a:buClr>
        <a:buFont typeface="Courier New" pitchFamily="49" charset="0"/>
        <a:buChar char="o"/>
        <a:defRPr lang="en-GB" sz="1400" i="1" kern="1200" dirty="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853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648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75257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207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448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3754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85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76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18732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0679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89017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73173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209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72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371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5133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5108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591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65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84103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8676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84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27831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8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23696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896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18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883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822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67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5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430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141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529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94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46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9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40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11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0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75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5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832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0187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469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824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2002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554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680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4369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15">
      <a:dk1>
        <a:srgbClr val="014785"/>
      </a:dk1>
      <a:lt1>
        <a:srgbClr val="FFFFFF"/>
      </a:lt1>
      <a:dk2>
        <a:srgbClr val="014785"/>
      </a:dk2>
      <a:lt2>
        <a:srgbClr val="2082C1"/>
      </a:lt2>
      <a:accent1>
        <a:srgbClr val="014785"/>
      </a:accent1>
      <a:accent2>
        <a:srgbClr val="F5BF27"/>
      </a:accent2>
      <a:accent3>
        <a:srgbClr val="5A5A5C"/>
      </a:accent3>
      <a:accent4>
        <a:srgbClr val="21AB4B"/>
      </a:accent4>
      <a:accent5>
        <a:srgbClr val="8B436B"/>
      </a:accent5>
      <a:accent6>
        <a:srgbClr val="37B6E9"/>
      </a:accent6>
      <a:hlink>
        <a:srgbClr val="F07E4A"/>
      </a:hlink>
      <a:folHlink>
        <a:srgbClr val="9EBB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2552</Words>
  <Application>Microsoft Office PowerPoint</Application>
  <PresentationFormat>On-screen Show (4:3)</PresentationFormat>
  <Paragraphs>173</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2013-06-28T08:53:33Z</dcterms:created>
  <dcterms:modified xsi:type="dcterms:W3CDTF">2013-07-18T08:06:44Z</dcterms:modified>
</cp:coreProperties>
</file>